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93" r:id="rId2"/>
    <p:sldId id="295" r:id="rId3"/>
    <p:sldId id="294" r:id="rId4"/>
    <p:sldId id="257" r:id="rId5"/>
    <p:sldId id="258" r:id="rId6"/>
    <p:sldId id="259" r:id="rId7"/>
    <p:sldId id="260" r:id="rId8"/>
    <p:sldId id="261" r:id="rId9"/>
    <p:sldId id="262" r:id="rId10"/>
    <p:sldId id="263" r:id="rId11"/>
    <p:sldId id="264" r:id="rId12"/>
    <p:sldId id="265" r:id="rId13"/>
    <p:sldId id="266" r:id="rId14"/>
    <p:sldId id="268" r:id="rId15"/>
    <p:sldId id="267" r:id="rId16"/>
    <p:sldId id="269" r:id="rId17"/>
    <p:sldId id="270" r:id="rId18"/>
    <p:sldId id="271" r:id="rId19"/>
    <p:sldId id="272" r:id="rId20"/>
    <p:sldId id="273" r:id="rId21"/>
    <p:sldId id="275" r:id="rId22"/>
    <p:sldId id="276" r:id="rId23"/>
    <p:sldId id="274" r:id="rId24"/>
    <p:sldId id="277" r:id="rId25"/>
    <p:sldId id="278" r:id="rId26"/>
    <p:sldId id="280" r:id="rId27"/>
    <p:sldId id="281" r:id="rId28"/>
    <p:sldId id="282" r:id="rId29"/>
    <p:sldId id="283" r:id="rId30"/>
    <p:sldId id="284" r:id="rId31"/>
    <p:sldId id="285" r:id="rId32"/>
    <p:sldId id="287" r:id="rId33"/>
    <p:sldId id="288" r:id="rId34"/>
    <p:sldId id="286" r:id="rId35"/>
    <p:sldId id="289" r:id="rId36"/>
    <p:sldId id="291" r:id="rId37"/>
    <p:sldId id="290" r:id="rId38"/>
    <p:sldId id="292"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98281-679A-4248-BDE7-ACB4E2448BAE}" type="datetimeFigureOut">
              <a:rPr lang="en-US" smtClean="0"/>
              <a:pPr/>
              <a:t>03-Mar-17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6AD59-FEF3-458A-9408-0FC0D93364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F6AD59-FEF3-458A-9408-0FC0D9336451}"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03-Mar-17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03-Mar-17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03-Mar-17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03-Mar-17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03-Mar-17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03-Mar-17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03-Mar-17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03-Mar-17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03-Mar-17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03-Mar-17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03-Mar-17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03-Mar-17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514600"/>
            <a:ext cx="3962400" cy="1107996"/>
          </a:xfrm>
          <a:prstGeom prst="rect">
            <a:avLst/>
          </a:prstGeom>
          <a:noFill/>
        </p:spPr>
        <p:txBody>
          <a:bodyPr wrap="square" rtlCol="0">
            <a:spAutoFit/>
          </a:bodyPr>
          <a:lstStyle/>
          <a:p>
            <a:pPr algn="ctr"/>
            <a:r>
              <a:rPr lang="en-US" sz="6600" b="1" dirty="0" smtClean="0">
                <a:latin typeface="Times New Roman" pitchFamily="18" charset="0"/>
                <a:cs typeface="Times New Roman" pitchFamily="18" charset="0"/>
              </a:rPr>
              <a:t>AC Motor</a:t>
            </a:r>
            <a:endParaRPr lang="en-US" sz="66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b="1" dirty="0" smtClean="0">
                <a:latin typeface="Times New Roman" pitchFamily="18" charset="0"/>
                <a:cs typeface="Times New Roman" pitchFamily="18" charset="0"/>
              </a:rPr>
              <a:t>Production of RMF:</a:t>
            </a:r>
          </a:p>
          <a:p>
            <a:pPr marL="514350" indent="-514350"/>
            <a:r>
              <a:rPr lang="en-US" dirty="0" smtClean="0">
                <a:latin typeface="Times New Roman" pitchFamily="18" charset="0"/>
                <a:cs typeface="Times New Roman" pitchFamily="18" charset="0"/>
              </a:rPr>
              <a:t>The effective or total flux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T</a:t>
            </a:r>
            <a:r>
              <a:rPr lang="en-US" dirty="0" smtClean="0">
                <a:latin typeface="Times New Roman" pitchFamily="18" charset="0"/>
                <a:cs typeface="Times New Roman" pitchFamily="18" charset="0"/>
              </a:rPr>
              <a:t>) in the air gap between the stator and rotor is equal to the </a:t>
            </a:r>
            <a:r>
              <a:rPr lang="en-US" dirty="0" err="1" smtClean="0">
                <a:latin typeface="Times New Roman" pitchFamily="18" charset="0"/>
                <a:cs typeface="Times New Roman" pitchFamily="18" charset="0"/>
              </a:rPr>
              <a:t>phasor</a:t>
            </a:r>
            <a:r>
              <a:rPr lang="en-US" dirty="0" smtClean="0">
                <a:latin typeface="Times New Roman" pitchFamily="18" charset="0"/>
                <a:cs typeface="Times New Roman" pitchFamily="18" charset="0"/>
              </a:rPr>
              <a:t> sum of the three component fluxes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Y</a:t>
            </a:r>
            <a:r>
              <a:rPr lang="en-US" dirty="0" smtClean="0">
                <a:latin typeface="Times New Roman" pitchFamily="18" charset="0"/>
                <a:cs typeface="Times New Roman" pitchFamily="18" charset="0"/>
              </a:rPr>
              <a:t> </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a:t>
            </a:r>
            <a:r>
              <a:rPr lang="en-US" baseline="-25000"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a:t>
            </a:r>
          </a:p>
          <a:p>
            <a:pPr marL="514350" indent="-514350">
              <a:buNone/>
            </a:pP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Y</a:t>
            </a:r>
            <a:r>
              <a:rPr lang="en-US" dirty="0" smtClean="0">
                <a:latin typeface="Times New Roman" pitchFamily="18" charset="0"/>
                <a:cs typeface="Times New Roman" pitchFamily="18" charset="0"/>
              </a:rPr>
              <a:t> +</a:t>
            </a:r>
            <a:r>
              <a:rPr lang="en-US" baseline="-25000"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B</a:t>
            </a:r>
            <a:endParaRPr lang="en-US" dirty="0" smtClean="0">
              <a:latin typeface="Times New Roman" pitchFamily="18" charset="0"/>
              <a:cs typeface="Times New Roman" pitchFamily="18" charset="0"/>
            </a:endParaRPr>
          </a:p>
          <a:p>
            <a:pPr marL="514350" indent="-514350"/>
            <a:r>
              <a:rPr lang="en-US" dirty="0" smtClean="0">
                <a:latin typeface="Times New Roman" pitchFamily="18" charset="0"/>
                <a:cs typeface="Times New Roman" pitchFamily="18" charset="0"/>
              </a:rPr>
              <a:t>The magnitude of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any value of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from 00 to 3600 is constant.</a:t>
            </a:r>
          </a:p>
          <a:p>
            <a:pPr marL="514350" indent="-514350"/>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rotates in the clockwise direction in space. One rotation of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corresponding to one cycle.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latin typeface="Times New Roman" pitchFamily="18" charset="0"/>
                <a:cs typeface="Times New Roman" pitchFamily="18" charset="0"/>
              </a:rPr>
              <a:t>2. Speed of RMF:</a:t>
            </a:r>
          </a:p>
          <a:p>
            <a:r>
              <a:rPr lang="en-US" dirty="0" smtClean="0">
                <a:latin typeface="Times New Roman" pitchFamily="18" charset="0"/>
                <a:cs typeface="Times New Roman" pitchFamily="18" charset="0"/>
              </a:rPr>
              <a:t>The RMF rotates at a speed called synchronous speed N</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which is given by,</a:t>
            </a:r>
          </a:p>
          <a:p>
            <a:pPr>
              <a:buNone/>
            </a:pPr>
            <a:r>
              <a:rPr lang="en-US" dirty="0" smtClean="0">
                <a:latin typeface="Times New Roman" pitchFamily="18" charset="0"/>
                <a:cs typeface="Times New Roman" pitchFamily="18" charset="0"/>
              </a:rPr>
              <a:t>                      N</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120 f</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P   RPM</a:t>
            </a:r>
          </a:p>
          <a:p>
            <a:pPr>
              <a:buNone/>
            </a:pPr>
            <a:r>
              <a:rPr lang="en-US" dirty="0" smtClean="0">
                <a:latin typeface="Times New Roman" pitchFamily="18" charset="0"/>
                <a:cs typeface="Times New Roman" pitchFamily="18" charset="0"/>
              </a:rPr>
              <a:t>     where f</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frequency of stator supply</a:t>
            </a:r>
          </a:p>
          <a:p>
            <a:pPr>
              <a:buNone/>
            </a:pPr>
            <a:r>
              <a:rPr lang="en-US" dirty="0" smtClean="0">
                <a:latin typeface="Times New Roman" pitchFamily="18" charset="0"/>
                <a:cs typeface="Times New Roman" pitchFamily="18" charset="0"/>
              </a:rPr>
              <a:t>                  P = Number of poles of the motor.</a:t>
            </a: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latin typeface="Times New Roman" pitchFamily="18" charset="0"/>
                <a:cs typeface="Times New Roman" pitchFamily="18" charset="0"/>
              </a:rPr>
              <a:t>3. Direction of RMF :</a:t>
            </a:r>
          </a:p>
          <a:p>
            <a:r>
              <a:rPr lang="en-US" dirty="0" smtClean="0">
                <a:latin typeface="Times New Roman" pitchFamily="18" charset="0"/>
                <a:cs typeface="Times New Roman" pitchFamily="18" charset="0"/>
              </a:rPr>
              <a:t>The direction of RMF depends on the sequence of the ac supply being connected to the stator winding.</a:t>
            </a:r>
          </a:p>
          <a:p>
            <a:r>
              <a:rPr lang="en-US" dirty="0" smtClean="0">
                <a:latin typeface="Times New Roman" pitchFamily="18" charset="0"/>
                <a:cs typeface="Times New Roman" pitchFamily="18" charset="0"/>
              </a:rPr>
              <a:t>RMF rotates in the clockwise direction if the phase sequence is R, Y, B.</a:t>
            </a:r>
          </a:p>
          <a:p>
            <a:r>
              <a:rPr lang="en-US" dirty="0" smtClean="0">
                <a:latin typeface="Times New Roman" pitchFamily="18" charset="0"/>
                <a:cs typeface="Times New Roman" pitchFamily="18" charset="0"/>
              </a:rPr>
              <a:t>But if the sequence is changed, the direction of RMF will reverse. </a:t>
            </a:r>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Construction of Induction Motor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itchFamily="18" charset="0"/>
                <a:cs typeface="Times New Roman" pitchFamily="18" charset="0"/>
              </a:rPr>
              <a:t>An induction motor consists of two main parts:</a:t>
            </a:r>
          </a:p>
          <a:p>
            <a:pPr marL="514350" indent="-514350">
              <a:buFont typeface="+mj-lt"/>
              <a:buAutoNum type="arabicPeriod"/>
            </a:pPr>
            <a:r>
              <a:rPr lang="en-US" dirty="0" smtClean="0">
                <a:latin typeface="Times New Roman" pitchFamily="18" charset="0"/>
                <a:cs typeface="Times New Roman" pitchFamily="18" charset="0"/>
              </a:rPr>
              <a:t>Stator        2. Rotor</a:t>
            </a:r>
          </a:p>
          <a:p>
            <a:pPr marL="514350" indent="-514350"/>
            <a:r>
              <a:rPr lang="en-US" dirty="0" smtClean="0">
                <a:latin typeface="Times New Roman" pitchFamily="18" charset="0"/>
                <a:cs typeface="Times New Roman" pitchFamily="18" charset="0"/>
              </a:rPr>
              <a:t>The stationary frame called stator and the rotating armature called rotor.</a:t>
            </a:r>
          </a:p>
          <a:p>
            <a:pPr marL="514350" indent="-514350"/>
            <a:r>
              <a:rPr lang="en-US" dirty="0" smtClean="0">
                <a:latin typeface="Times New Roman" pitchFamily="18" charset="0"/>
                <a:cs typeface="Times New Roman" pitchFamily="18" charset="0"/>
              </a:rPr>
              <a:t>Fig.(1) shows the construction of a three phase induction motor.</a:t>
            </a:r>
          </a:p>
          <a:p>
            <a:pPr marL="514350" indent="-514350"/>
            <a:r>
              <a:rPr lang="en-US" dirty="0" smtClean="0">
                <a:latin typeface="Times New Roman" pitchFamily="18" charset="0"/>
                <a:cs typeface="Times New Roman" pitchFamily="18" charset="0"/>
              </a:rPr>
              <a:t>The function of various parts is as follows:</a:t>
            </a:r>
          </a:p>
          <a:p>
            <a:pPr marL="514350" indent="-514350">
              <a:buFont typeface="+mj-lt"/>
              <a:buAutoNum type="arabicPeriod"/>
            </a:pPr>
            <a:r>
              <a:rPr lang="en-US" b="1" dirty="0" smtClean="0">
                <a:latin typeface="Times New Roman" pitchFamily="18" charset="0"/>
                <a:cs typeface="Times New Roman" pitchFamily="18" charset="0"/>
              </a:rPr>
              <a:t>Frame</a:t>
            </a:r>
            <a:r>
              <a:rPr lang="en-US" dirty="0" smtClean="0">
                <a:latin typeface="Times New Roman" pitchFamily="18" charset="0"/>
                <a:cs typeface="Times New Roman" pitchFamily="18" charset="0"/>
              </a:rPr>
              <a:t>: It provides the mechanical support to entire construction. It contains the stator winding.</a:t>
            </a:r>
          </a:p>
          <a:p>
            <a:pPr marL="514350" indent="-514350">
              <a:buNone/>
            </a:pPr>
            <a:r>
              <a:rPr lang="en-US" b="1" dirty="0" smtClean="0"/>
              <a:t>2. </a:t>
            </a:r>
            <a:r>
              <a:rPr lang="en-US" b="1" dirty="0" smtClean="0">
                <a:latin typeface="Times New Roman" pitchFamily="18" charset="0"/>
                <a:cs typeface="Times New Roman" pitchFamily="18" charset="0"/>
              </a:rPr>
              <a:t>Air gap</a:t>
            </a:r>
            <a:r>
              <a:rPr lang="en-US" dirty="0" smtClean="0">
                <a:latin typeface="Times New Roman" pitchFamily="18" charset="0"/>
                <a:cs typeface="Times New Roman" pitchFamily="18" charset="0"/>
              </a:rPr>
              <a:t>: Air gap provides the space for the rotating magnetic field between stator and rotor.</a:t>
            </a:r>
          </a:p>
          <a:p>
            <a:pPr marL="514350" indent="-514350">
              <a:buFont typeface="+mj-lt"/>
              <a:buAutoNum type="arabicPeriod"/>
            </a:pPr>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dirty="0" smtClean="0">
                <a:latin typeface="Times New Roman" pitchFamily="18" charset="0"/>
                <a:cs typeface="Times New Roman" pitchFamily="18" charset="0"/>
              </a:rPr>
              <a:t>3. </a:t>
            </a:r>
            <a:r>
              <a:rPr lang="en-US" b="1" dirty="0" smtClean="0">
                <a:latin typeface="Times New Roman" pitchFamily="18" charset="0"/>
                <a:cs typeface="Times New Roman" pitchFamily="18" charset="0"/>
              </a:rPr>
              <a:t>Fan</a:t>
            </a:r>
            <a:r>
              <a:rPr lang="en-US" dirty="0" smtClean="0">
                <a:latin typeface="Times New Roman" pitchFamily="18" charset="0"/>
                <a:cs typeface="Times New Roman" pitchFamily="18" charset="0"/>
              </a:rPr>
              <a:t>: The fan rotates with the rotor. Its function is to cool down the motor.</a:t>
            </a:r>
          </a:p>
          <a:p>
            <a:pPr>
              <a:buNone/>
            </a:pPr>
            <a:r>
              <a:rPr lang="en-US" dirty="0" smtClean="0">
                <a:latin typeface="Times New Roman" pitchFamily="18" charset="0"/>
                <a:cs typeface="Times New Roman" pitchFamily="18" charset="0"/>
              </a:rPr>
              <a:t>4. </a:t>
            </a:r>
            <a:r>
              <a:rPr lang="en-US" b="1" dirty="0" smtClean="0">
                <a:latin typeface="Times New Roman" pitchFamily="18" charset="0"/>
                <a:cs typeface="Times New Roman" pitchFamily="18" charset="0"/>
              </a:rPr>
              <a:t>Slip rings</a:t>
            </a:r>
            <a:r>
              <a:rPr lang="en-US" dirty="0" smtClean="0">
                <a:latin typeface="Times New Roman" pitchFamily="18" charset="0"/>
                <a:cs typeface="Times New Roman" pitchFamily="18" charset="0"/>
              </a:rPr>
              <a:t>: The rotor winding terminals are permanently connected to the slip rings. The slip rings are continuously in contact with three brushes which are pressed against slip rings. External connections from brushes are brought out.</a:t>
            </a:r>
          </a:p>
          <a:p>
            <a:r>
              <a:rPr lang="en-US" dirty="0" smtClean="0">
                <a:latin typeface="Times New Roman" pitchFamily="18" charset="0"/>
                <a:cs typeface="Times New Roman" pitchFamily="18" charset="0"/>
              </a:rPr>
              <a:t>Similar to stator, the rotor drum is provided with slots.</a:t>
            </a:r>
          </a:p>
          <a:p>
            <a:r>
              <a:rPr lang="en-US" dirty="0" smtClean="0">
                <a:latin typeface="Times New Roman" pitchFamily="18" charset="0"/>
                <a:cs typeface="Times New Roman" pitchFamily="18" charset="0"/>
              </a:rPr>
              <a:t>The stator can be a star connected or delta connected and connected to the 3 phase ac supply.</a:t>
            </a:r>
          </a:p>
          <a:p>
            <a:r>
              <a:rPr lang="en-US" dirty="0" smtClean="0">
                <a:latin typeface="Times New Roman" pitchFamily="18" charset="0"/>
                <a:cs typeface="Times New Roman" pitchFamily="18" charset="0"/>
              </a:rPr>
              <a:t>The current flows through the rotor due to the principle of induction. Hence the name induction motor.</a:t>
            </a:r>
            <a:endParaRPr lang="en-US"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descr="3ph im.jpg"/>
          <p:cNvPicPr>
            <a:picLocks noGrp="1" noChangeAspect="1"/>
          </p:cNvPicPr>
          <p:nvPr>
            <p:ph idx="1"/>
          </p:nvPr>
        </p:nvPicPr>
        <p:blipFill>
          <a:blip r:embed="rId2" cstate="print"/>
          <a:srcRect l="4542" t="21887" r="21589" b="19186"/>
          <a:stretch>
            <a:fillRect/>
          </a:stretch>
        </p:blipFill>
        <p:spPr>
          <a:xfrm>
            <a:off x="457200" y="2016791"/>
            <a:ext cx="8229600" cy="3692780"/>
          </a:xfrm>
        </p:spPr>
      </p:pic>
      <p:sp>
        <p:nvSpPr>
          <p:cNvPr id="5" name="TextBox 4"/>
          <p:cNvSpPr txBox="1"/>
          <p:nvPr/>
        </p:nvSpPr>
        <p:spPr>
          <a:xfrm>
            <a:off x="457200" y="5791200"/>
            <a:ext cx="8229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Fig.(1): construction of three phase induction motor</a:t>
            </a:r>
            <a:endParaRPr lang="en-US"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ph ind.gif"/>
          <p:cNvPicPr>
            <a:picLocks noGrp="1" noChangeAspect="1"/>
          </p:cNvPicPr>
          <p:nvPr>
            <p:ph idx="1"/>
          </p:nvPr>
        </p:nvPicPr>
        <p:blipFill>
          <a:blip r:embed="rId2" cstate="print"/>
          <a:stretch>
            <a:fillRect/>
          </a:stretch>
        </p:blipFill>
        <p:spPr>
          <a:xfrm>
            <a:off x="838200" y="1676400"/>
            <a:ext cx="7162799" cy="4114800"/>
          </a:xfrm>
        </p:spPr>
      </p:pic>
      <p:sp>
        <p:nvSpPr>
          <p:cNvPr id="5" name="TextBox 4"/>
          <p:cNvSpPr txBox="1"/>
          <p:nvPr/>
        </p:nvSpPr>
        <p:spPr>
          <a:xfrm>
            <a:off x="1066800" y="5715000"/>
            <a:ext cx="4800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Fig.(2): three phase induction motor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Principle of Operation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953000"/>
          </a:xfrm>
        </p:spPr>
        <p:txBody>
          <a:bodyPr>
            <a:noAutofit/>
          </a:bodyPr>
          <a:lstStyle/>
          <a:p>
            <a:r>
              <a:rPr lang="en-US" sz="2300" dirty="0" smtClean="0">
                <a:latin typeface="Times New Roman" pitchFamily="18" charset="0"/>
                <a:cs typeface="Times New Roman" pitchFamily="18" charset="0"/>
              </a:rPr>
              <a:t>The three phase stator winding of induction motor is connected to the three ac supply.</a:t>
            </a:r>
          </a:p>
          <a:p>
            <a:r>
              <a:rPr lang="en-US" sz="2300" dirty="0" smtClean="0">
                <a:latin typeface="Times New Roman" pitchFamily="18" charset="0"/>
                <a:cs typeface="Times New Roman" pitchFamily="18" charset="0"/>
              </a:rPr>
              <a:t>Due to ac voltage applied, current starts flowing in the stator conductors.</a:t>
            </a:r>
          </a:p>
          <a:p>
            <a:r>
              <a:rPr lang="en-US" sz="2300" dirty="0" smtClean="0">
                <a:latin typeface="Times New Roman" pitchFamily="18" charset="0"/>
                <a:cs typeface="Times New Roman" pitchFamily="18" charset="0"/>
              </a:rPr>
              <a:t>Due to three phase stator current, a rotating magnetic field (RMF) of constant amplitude and rotating at a constant speed is set up in the air gap between stator and rotor.</a:t>
            </a:r>
          </a:p>
          <a:p>
            <a:r>
              <a:rPr lang="en-US" sz="2300" dirty="0" smtClean="0">
                <a:latin typeface="Times New Roman" pitchFamily="18" charset="0"/>
                <a:cs typeface="Times New Roman" pitchFamily="18" charset="0"/>
              </a:rPr>
              <a:t>The rotor winding is not rotating. So rotating magnetic field cuts the stationary rotor conductors and induced </a:t>
            </a:r>
            <a:r>
              <a:rPr lang="en-US" sz="2300" dirty="0" err="1" smtClean="0">
                <a:latin typeface="Times New Roman" pitchFamily="18" charset="0"/>
                <a:cs typeface="Times New Roman" pitchFamily="18" charset="0"/>
              </a:rPr>
              <a:t>emf</a:t>
            </a:r>
            <a:r>
              <a:rPr lang="en-US" sz="2300" dirty="0" smtClean="0">
                <a:latin typeface="Times New Roman" pitchFamily="18" charset="0"/>
                <a:cs typeface="Times New Roman" pitchFamily="18" charset="0"/>
              </a:rPr>
              <a:t> in the rotor winding.</a:t>
            </a:r>
          </a:p>
          <a:p>
            <a:r>
              <a:rPr lang="en-US" sz="2300" dirty="0" smtClean="0">
                <a:latin typeface="Times New Roman" pitchFamily="18" charset="0"/>
                <a:cs typeface="Times New Roman" pitchFamily="18" charset="0"/>
              </a:rPr>
              <a:t>The rotor induced voltage gives rise to currents.</a:t>
            </a:r>
          </a:p>
          <a:p>
            <a:r>
              <a:rPr lang="en-US" sz="2300" dirty="0" smtClean="0">
                <a:latin typeface="Times New Roman" pitchFamily="18" charset="0"/>
                <a:cs typeface="Times New Roman" pitchFamily="18" charset="0"/>
              </a:rPr>
              <a:t>So rotor current will flow in such a direction that the rotor will experienced a force that accelerates it in same direction as that of RMF. </a:t>
            </a:r>
            <a:endParaRPr lang="en-US" sz="23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Synchronous Speed (N</a:t>
            </a:r>
            <a:r>
              <a:rPr lang="en-US" b="1" baseline="-25000" dirty="0" smtClean="0">
                <a:latin typeface="Times New Roman" pitchFamily="18" charset="0"/>
                <a:cs typeface="Times New Roman" pitchFamily="18" charset="0"/>
              </a:rPr>
              <a:t>s</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synchronous speed is the speed at which the rotating magnetic field rotates. </a:t>
            </a:r>
          </a:p>
          <a:p>
            <a:r>
              <a:rPr lang="en-US" dirty="0" smtClean="0">
                <a:latin typeface="Times New Roman" pitchFamily="18" charset="0"/>
                <a:cs typeface="Times New Roman" pitchFamily="18" charset="0"/>
              </a:rPr>
              <a:t>N</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is dependent only on the stator frequency f</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number of poles P.</a:t>
            </a:r>
          </a:p>
          <a:p>
            <a:pPr>
              <a:buNone/>
            </a:pPr>
            <a:r>
              <a:rPr lang="en-US" dirty="0" smtClean="0">
                <a:latin typeface="Times New Roman" pitchFamily="18" charset="0"/>
                <a:cs typeface="Times New Roman" pitchFamily="18" charset="0"/>
              </a:rPr>
              <a:t>                 N</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120 f</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/P</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Slip (s)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The difference between the synchronous speed (Ns) and the actual motor speed (N) is indicated by the slip “s”.</a:t>
            </a:r>
          </a:p>
          <a:p>
            <a:pPr>
              <a:buNone/>
            </a:pPr>
            <a:r>
              <a:rPr lang="en-US" dirty="0" smtClean="0">
                <a:latin typeface="Times New Roman" pitchFamily="18" charset="0"/>
                <a:cs typeface="Times New Roman" pitchFamily="18" charset="0"/>
              </a:rPr>
              <a:t>         % slip = (N</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N)/N</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x 100 %</a:t>
            </a:r>
          </a:p>
          <a:p>
            <a:r>
              <a:rPr lang="en-US" dirty="0" smtClean="0">
                <a:latin typeface="Times New Roman" pitchFamily="18" charset="0"/>
                <a:cs typeface="Times New Roman" pitchFamily="18" charset="0"/>
              </a:rPr>
              <a:t>The actual speed N can be expressed in terms of s as,</a:t>
            </a:r>
          </a:p>
          <a:p>
            <a:pPr>
              <a:buNone/>
            </a:pPr>
            <a:r>
              <a:rPr lang="en-US" dirty="0" smtClean="0">
                <a:latin typeface="Times New Roman" pitchFamily="18" charset="0"/>
                <a:cs typeface="Times New Roman" pitchFamily="18" charset="0"/>
              </a:rPr>
              <a:t>         N = N</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(1-s)</a:t>
            </a:r>
          </a:p>
          <a:p>
            <a:r>
              <a:rPr lang="en-US" dirty="0" smtClean="0">
                <a:latin typeface="Times New Roman" pitchFamily="18" charset="0"/>
                <a:cs typeface="Times New Roman" pitchFamily="18" charset="0"/>
              </a:rPr>
              <a:t>The value of slip will vary between 0 and 1 for motoring operation.</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Course outcome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C403.4: </a:t>
            </a:r>
            <a:r>
              <a:rPr lang="en-US" dirty="0" smtClean="0">
                <a:latin typeface="Times New Roman" pitchFamily="18" charset="0"/>
                <a:cs typeface="Times New Roman" pitchFamily="18" charset="0"/>
              </a:rPr>
              <a:t>Identify and select various electrical machines based on their characteristics and applications.</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Torque-speed characteristics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334000"/>
          </a:xfrm>
        </p:spPr>
        <p:txBody>
          <a:bodyPr>
            <a:noAutofit/>
          </a:bodyPr>
          <a:lstStyle/>
          <a:p>
            <a:r>
              <a:rPr lang="en-US" sz="2100" dirty="0" smtClean="0">
                <a:latin typeface="Times New Roman" pitchFamily="18" charset="0"/>
                <a:cs typeface="Times New Roman" pitchFamily="18" charset="0"/>
              </a:rPr>
              <a:t>The torque speed characteristics of induction motor can be divided into three sections:</a:t>
            </a:r>
          </a:p>
          <a:p>
            <a:pPr marL="514350" indent="-514350">
              <a:buAutoNum type="arabicPeriod"/>
            </a:pPr>
            <a:r>
              <a:rPr lang="en-US" sz="2100" dirty="0" smtClean="0">
                <a:latin typeface="Times New Roman" pitchFamily="18" charset="0"/>
                <a:cs typeface="Times New Roman" pitchFamily="18" charset="0"/>
              </a:rPr>
              <a:t>Forward motoring</a:t>
            </a:r>
          </a:p>
          <a:p>
            <a:pPr marL="514350" indent="-514350">
              <a:buAutoNum type="arabicPeriod"/>
            </a:pPr>
            <a:r>
              <a:rPr lang="en-US" sz="2100" dirty="0" smtClean="0">
                <a:latin typeface="Times New Roman" pitchFamily="18" charset="0"/>
                <a:cs typeface="Times New Roman" pitchFamily="18" charset="0"/>
              </a:rPr>
              <a:t>Plugging</a:t>
            </a:r>
          </a:p>
          <a:p>
            <a:pPr marL="514350" indent="-514350">
              <a:buAutoNum type="arabicPeriod"/>
            </a:pPr>
            <a:r>
              <a:rPr lang="en-US" sz="2100" dirty="0" smtClean="0">
                <a:latin typeface="Times New Roman" pitchFamily="18" charset="0"/>
                <a:cs typeface="Times New Roman" pitchFamily="18" charset="0"/>
              </a:rPr>
              <a:t>Regeneration</a:t>
            </a:r>
          </a:p>
          <a:p>
            <a:pPr marL="514350" indent="-514350">
              <a:buNone/>
            </a:pPr>
            <a:endParaRPr lang="en-US" sz="2100" dirty="0" smtClean="0">
              <a:latin typeface="Times New Roman" pitchFamily="18" charset="0"/>
              <a:cs typeface="Times New Roman" pitchFamily="18" charset="0"/>
            </a:endParaRPr>
          </a:p>
          <a:p>
            <a:pPr marL="514350" indent="-514350"/>
            <a:r>
              <a:rPr lang="en-US" sz="2100" b="1" dirty="0" smtClean="0">
                <a:latin typeface="Times New Roman" pitchFamily="18" charset="0"/>
                <a:cs typeface="Times New Roman" pitchFamily="18" charset="0"/>
              </a:rPr>
              <a:t>Forward motoring:</a:t>
            </a:r>
          </a:p>
          <a:p>
            <a:pPr marL="514350" indent="-514350">
              <a:buFont typeface="Wingdings" pitchFamily="2" charset="2"/>
              <a:buChar char="Ø"/>
            </a:pPr>
            <a:r>
              <a:rPr lang="en-US" sz="2100" dirty="0" smtClean="0">
                <a:latin typeface="Times New Roman" pitchFamily="18" charset="0"/>
                <a:cs typeface="Times New Roman" pitchFamily="18" charset="0"/>
              </a:rPr>
              <a:t>The forward motoring region corresponds to the values of slip between 0 and 1.</a:t>
            </a:r>
          </a:p>
          <a:p>
            <a:pPr marL="514350" indent="-514350">
              <a:buFont typeface="Wingdings" pitchFamily="2" charset="2"/>
              <a:buChar char="Ø"/>
            </a:pPr>
            <a:r>
              <a:rPr lang="en-US" sz="2100" dirty="0" smtClean="0">
                <a:latin typeface="Times New Roman" pitchFamily="18" charset="0"/>
                <a:cs typeface="Times New Roman" pitchFamily="18" charset="0"/>
              </a:rPr>
              <a:t>In this region, the motor rotates in the same direction as that of rotating magnetic field.</a:t>
            </a:r>
          </a:p>
          <a:p>
            <a:pPr marL="514350" indent="-514350">
              <a:buFont typeface="Wingdings" pitchFamily="2" charset="2"/>
              <a:buChar char="Ø"/>
            </a:pPr>
            <a:r>
              <a:rPr lang="en-US" sz="2100" dirty="0" smtClean="0">
                <a:latin typeface="Times New Roman" pitchFamily="18" charset="0"/>
                <a:cs typeface="Times New Roman" pitchFamily="18" charset="0"/>
              </a:rPr>
              <a:t>The torque increases as the slip increases while air gap flux remains constant.</a:t>
            </a:r>
          </a:p>
          <a:p>
            <a:pPr marL="514350" indent="-514350">
              <a:buFont typeface="Wingdings" pitchFamily="2" charset="2"/>
              <a:buChar char="Ø"/>
            </a:pPr>
            <a:r>
              <a:rPr lang="en-US" sz="2100" dirty="0" smtClean="0">
                <a:latin typeface="Times New Roman" pitchFamily="18" charset="0"/>
                <a:cs typeface="Times New Roman" pitchFamily="18" charset="0"/>
              </a:rPr>
              <a:t>Once the torque reaches its maximum value at critical slip s</a:t>
            </a:r>
            <a:r>
              <a:rPr lang="en-US" sz="2100" baseline="-25000" dirty="0" smtClean="0">
                <a:latin typeface="Times New Roman" pitchFamily="18" charset="0"/>
                <a:cs typeface="Times New Roman" pitchFamily="18" charset="0"/>
              </a:rPr>
              <a:t>m</a:t>
            </a:r>
            <a:r>
              <a:rPr lang="en-US" sz="2100" dirty="0" smtClean="0">
                <a:latin typeface="Times New Roman" pitchFamily="18" charset="0"/>
                <a:cs typeface="Times New Roman" pitchFamily="18" charset="0"/>
              </a:rPr>
              <a:t>., the torque decreases with increase in slip due to reduction in air gap flux.</a:t>
            </a:r>
          </a:p>
          <a:p>
            <a:pPr marL="514350" indent="-514350">
              <a:buNone/>
            </a:pPr>
            <a:endParaRPr lang="en-US"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66800"/>
            <a:ext cx="8229600" cy="5486400"/>
          </a:xfrm>
        </p:spPr>
        <p:txBody>
          <a:bodyPr>
            <a:noAutofit/>
          </a:bodyPr>
          <a:lstStyle/>
          <a:p>
            <a:endParaRPr lang="en-US" sz="2300" b="1" dirty="0" smtClean="0">
              <a:latin typeface="Times New Roman" pitchFamily="18" charset="0"/>
              <a:cs typeface="Times New Roman" pitchFamily="18" charset="0"/>
            </a:endParaRPr>
          </a:p>
          <a:p>
            <a:pPr>
              <a:buFont typeface="Wingdings" pitchFamily="2" charset="2"/>
              <a:buChar char="Ø"/>
            </a:pPr>
            <a:r>
              <a:rPr lang="en-US" sz="2300" dirty="0" smtClean="0">
                <a:latin typeface="Times New Roman" pitchFamily="18" charset="0"/>
                <a:cs typeface="Times New Roman" pitchFamily="18" charset="0"/>
              </a:rPr>
              <a:t>The region of (0 &lt; s </a:t>
            </a:r>
            <a:r>
              <a:rPr lang="en-US" sz="2300" u="sng" dirty="0" smtClean="0">
                <a:latin typeface="Times New Roman" pitchFamily="18" charset="0"/>
                <a:cs typeface="Times New Roman" pitchFamily="18" charset="0"/>
              </a:rPr>
              <a:t>&lt;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a:t>
            </a:r>
            <a:r>
              <a:rPr lang="en-US" sz="2300" baseline="-25000" dirty="0" err="1" smtClean="0">
                <a:latin typeface="Times New Roman" pitchFamily="18" charset="0"/>
                <a:cs typeface="Times New Roman" pitchFamily="18" charset="0"/>
              </a:rPr>
              <a:t>m</a:t>
            </a:r>
            <a:r>
              <a:rPr lang="en-US" sz="2300" dirty="0" smtClean="0">
                <a:latin typeface="Times New Roman" pitchFamily="18" charset="0"/>
                <a:cs typeface="Times New Roman" pitchFamily="18" charset="0"/>
              </a:rPr>
              <a:t>) is known as the stable region of operation and the operating point of the motor should be in this region of the characteristics.</a:t>
            </a:r>
          </a:p>
          <a:p>
            <a:pPr>
              <a:buFont typeface="Wingdings" pitchFamily="2" charset="2"/>
              <a:buChar char="Ø"/>
            </a:pPr>
            <a:r>
              <a:rPr lang="en-US" sz="2300" dirty="0" smtClean="0">
                <a:latin typeface="Times New Roman" pitchFamily="18" charset="0"/>
                <a:cs typeface="Times New Roman" pitchFamily="18" charset="0"/>
              </a:rPr>
              <a:t>This is stable region because in this region with increase in the torque demand, the motor speed decreases.</a:t>
            </a:r>
          </a:p>
          <a:p>
            <a:pPr>
              <a:buFont typeface="Wingdings" pitchFamily="2" charset="2"/>
              <a:buChar char="Ø"/>
            </a:pPr>
            <a:r>
              <a:rPr lang="en-US" sz="2300" dirty="0" smtClean="0">
                <a:latin typeface="Times New Roman" pitchFamily="18" charset="0"/>
                <a:cs typeface="Times New Roman" pitchFamily="18" charset="0"/>
              </a:rPr>
              <a:t>The region of (</a:t>
            </a:r>
            <a:r>
              <a:rPr lang="en-US" sz="2300" dirty="0" err="1" smtClean="0">
                <a:latin typeface="Times New Roman" pitchFamily="18" charset="0"/>
                <a:cs typeface="Times New Roman" pitchFamily="18" charset="0"/>
              </a:rPr>
              <a:t>s</a:t>
            </a:r>
            <a:r>
              <a:rPr lang="en-US" sz="2300" baseline="-25000" dirty="0" err="1" smtClean="0">
                <a:latin typeface="Times New Roman" pitchFamily="18" charset="0"/>
                <a:cs typeface="Times New Roman" pitchFamily="18" charset="0"/>
              </a:rPr>
              <a:t>m</a:t>
            </a:r>
            <a:r>
              <a:rPr lang="en-US" sz="2300" dirty="0" smtClean="0">
                <a:latin typeface="Times New Roman" pitchFamily="18" charset="0"/>
                <a:cs typeface="Times New Roman" pitchFamily="18" charset="0"/>
              </a:rPr>
              <a:t> </a:t>
            </a:r>
            <a:r>
              <a:rPr lang="en-US" sz="2300" u="sng" dirty="0" smtClean="0">
                <a:latin typeface="Times New Roman" pitchFamily="18" charset="0"/>
                <a:cs typeface="Times New Roman" pitchFamily="18" charset="0"/>
              </a:rPr>
              <a:t>&lt;</a:t>
            </a:r>
            <a:r>
              <a:rPr lang="en-US" sz="2300" dirty="0" smtClean="0">
                <a:latin typeface="Times New Roman" pitchFamily="18" charset="0"/>
                <a:cs typeface="Times New Roman" pitchFamily="18" charset="0"/>
              </a:rPr>
              <a:t> s </a:t>
            </a:r>
            <a:r>
              <a:rPr lang="en-US" sz="2300" u="sng" dirty="0" smtClean="0">
                <a:latin typeface="Times New Roman" pitchFamily="18" charset="0"/>
                <a:cs typeface="Times New Roman" pitchFamily="18" charset="0"/>
              </a:rPr>
              <a:t>&lt;</a:t>
            </a:r>
            <a:r>
              <a:rPr lang="en-US" sz="2300" dirty="0" smtClean="0">
                <a:latin typeface="Times New Roman" pitchFamily="18" charset="0"/>
                <a:cs typeface="Times New Roman" pitchFamily="18" charset="0"/>
              </a:rPr>
              <a:t> 1) is unstable region because in this region with increase in torque the speed of the motor increases.</a:t>
            </a:r>
          </a:p>
          <a:p>
            <a:pPr>
              <a:buNone/>
            </a:pPr>
            <a:endParaRPr lang="en-US" sz="2300" dirty="0" smtClean="0">
              <a:latin typeface="Times New Roman" pitchFamily="18" charset="0"/>
              <a:cs typeface="Times New Roman" pitchFamily="18" charset="0"/>
            </a:endParaRPr>
          </a:p>
          <a:p>
            <a:r>
              <a:rPr lang="en-US" sz="2300" b="1" dirty="0" smtClean="0">
                <a:latin typeface="Times New Roman" pitchFamily="18" charset="0"/>
                <a:cs typeface="Times New Roman" pitchFamily="18" charset="0"/>
              </a:rPr>
              <a:t>Generating region:</a:t>
            </a:r>
          </a:p>
          <a:p>
            <a:pPr>
              <a:buFont typeface="Wingdings" pitchFamily="2" charset="2"/>
              <a:buChar char="Ø"/>
            </a:pPr>
            <a:r>
              <a:rPr lang="en-US" sz="2300" dirty="0" smtClean="0">
                <a:latin typeface="Times New Roman" pitchFamily="18" charset="0"/>
                <a:cs typeface="Times New Roman" pitchFamily="18" charset="0"/>
              </a:rPr>
              <a:t>For the generating region, the slip needs to be negative and in between 0 and -1.</a:t>
            </a:r>
          </a:p>
          <a:p>
            <a:pPr>
              <a:buFont typeface="Wingdings" pitchFamily="2" charset="2"/>
              <a:buChar char="Ø"/>
            </a:pPr>
            <a:r>
              <a:rPr lang="en-US" sz="2300" dirty="0" smtClean="0">
                <a:latin typeface="Times New Roman" pitchFamily="18" charset="0"/>
                <a:cs typeface="Times New Roman" pitchFamily="18" charset="0"/>
              </a:rPr>
              <a:t>The torque produced is in opposite direction to that of the motoring mode so it is shown to be negative.</a:t>
            </a:r>
            <a:endParaRPr lang="en-US" sz="23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latin typeface="Times New Roman" pitchFamily="18" charset="0"/>
                <a:cs typeface="Times New Roman" pitchFamily="18" charset="0"/>
              </a:rPr>
              <a:t>Plugging or counter current braking:</a:t>
            </a:r>
          </a:p>
          <a:p>
            <a:pPr>
              <a:buFont typeface="Wingdings" pitchFamily="2" charset="2"/>
              <a:buChar char="Ø"/>
            </a:pPr>
            <a:r>
              <a:rPr lang="en-US" dirty="0" smtClean="0">
                <a:latin typeface="Times New Roman" pitchFamily="18" charset="0"/>
                <a:cs typeface="Times New Roman" pitchFamily="18" charset="0"/>
              </a:rPr>
              <a:t>The motor operates in the plugging or counter current braking mode for values s &gt; 1.</a:t>
            </a:r>
          </a:p>
          <a:p>
            <a:pPr>
              <a:buFont typeface="Wingdings" pitchFamily="2" charset="2"/>
              <a:buChar char="Ø"/>
            </a:pPr>
            <a:r>
              <a:rPr lang="en-US" dirty="0" smtClean="0">
                <a:latin typeface="Times New Roman" pitchFamily="18" charset="0"/>
                <a:cs typeface="Times New Roman" pitchFamily="18" charset="0"/>
              </a:rPr>
              <a:t>To get values of s &gt; 1, N must be negative i.e. Ns and N must have opposite directions i.e. the RMF and rotor should rotate in opposite directions.</a:t>
            </a:r>
          </a:p>
          <a:p>
            <a:pPr>
              <a:buFont typeface="Wingdings" pitchFamily="2" charset="2"/>
              <a:buChar char="Ø"/>
            </a:pPr>
            <a:r>
              <a:rPr lang="en-US" dirty="0" smtClean="0">
                <a:latin typeface="Times New Roman" pitchFamily="18" charset="0"/>
                <a:cs typeface="Times New Roman" pitchFamily="18" charset="0"/>
              </a:rPr>
              <a:t>This is achieved by interchanging any two phases of the stator . </a:t>
            </a:r>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descr="3 ph char.jpg"/>
          <p:cNvPicPr>
            <a:picLocks noGrp="1" noChangeAspect="1"/>
          </p:cNvPicPr>
          <p:nvPr>
            <p:ph idx="1"/>
          </p:nvPr>
        </p:nvPicPr>
        <p:blipFill>
          <a:blip r:embed="rId2" cstate="print"/>
          <a:srcRect l="4542" t="5051" r="11171" b="9085"/>
          <a:stretch>
            <a:fillRect/>
          </a:stretch>
        </p:blipFill>
        <p:spPr>
          <a:xfrm>
            <a:off x="622810" y="1600200"/>
            <a:ext cx="7898379" cy="4525963"/>
          </a:xfrm>
        </p:spPr>
      </p:pic>
      <p:sp>
        <p:nvSpPr>
          <p:cNvPr id="4" name="TextBox 3"/>
          <p:cNvSpPr txBox="1"/>
          <p:nvPr/>
        </p:nvSpPr>
        <p:spPr>
          <a:xfrm>
            <a:off x="609600" y="6248400"/>
            <a:ext cx="7848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Fig.(1): Speed-Torque characteristics of induction motor </a:t>
            </a:r>
            <a:endParaRPr lang="en-US" b="1"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Speed control of Induction motor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r>
              <a:rPr lang="en-US" b="1" dirty="0" smtClean="0">
                <a:latin typeface="Times New Roman" pitchFamily="18" charset="0"/>
                <a:cs typeface="Times New Roman" pitchFamily="18" charset="0"/>
              </a:rPr>
              <a:t>Speed control of induction motor by using variable frequency drive (VFD):</a:t>
            </a:r>
          </a:p>
          <a:p>
            <a:pPr>
              <a:buFont typeface="Wingdings" pitchFamily="2" charset="2"/>
              <a:buChar char="Ø"/>
            </a:pPr>
            <a:r>
              <a:rPr lang="en-US" dirty="0" smtClean="0">
                <a:latin typeface="Times New Roman" pitchFamily="18" charset="0"/>
                <a:cs typeface="Times New Roman" pitchFamily="18" charset="0"/>
              </a:rPr>
              <a:t>We know that the actual speed N is given by,</a:t>
            </a:r>
          </a:p>
          <a:p>
            <a:pPr>
              <a:buNone/>
            </a:pPr>
            <a:r>
              <a:rPr lang="en-US" dirty="0" smtClean="0">
                <a:latin typeface="Times New Roman" pitchFamily="18" charset="0"/>
                <a:cs typeface="Times New Roman" pitchFamily="18" charset="0"/>
              </a:rPr>
              <a:t>                       N = N</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(1 – s)</a:t>
            </a:r>
          </a:p>
          <a:p>
            <a:pPr>
              <a:buNone/>
            </a:pPr>
            <a:r>
              <a:rPr lang="en-US" dirty="0" smtClean="0">
                <a:latin typeface="Times New Roman" pitchFamily="18" charset="0"/>
                <a:cs typeface="Times New Roman" pitchFamily="18" charset="0"/>
              </a:rPr>
              <a:t>              and N</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120 f</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P   </a:t>
            </a:r>
          </a:p>
          <a:p>
            <a:pPr>
              <a:buFont typeface="Wingdings" pitchFamily="2" charset="2"/>
              <a:buChar char="Ø"/>
            </a:pPr>
            <a:r>
              <a:rPr lang="en-US" dirty="0" smtClean="0">
                <a:latin typeface="Times New Roman" pitchFamily="18" charset="0"/>
                <a:cs typeface="Times New Roman" pitchFamily="18" charset="0"/>
              </a:rPr>
              <a:t>So we can change the actual speed by changing the synchronous speed. But synchronous speed is changed by changing the stator supply frequency f</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p>
          <a:p>
            <a:pPr>
              <a:buFont typeface="Wingdings" pitchFamily="2" charset="2"/>
              <a:buChar char="Ø"/>
            </a:pPr>
            <a:r>
              <a:rPr lang="en-US" dirty="0" smtClean="0">
                <a:latin typeface="Times New Roman" pitchFamily="18" charset="0"/>
                <a:cs typeface="Times New Roman" pitchFamily="18" charset="0"/>
              </a:rPr>
              <a:t>So theoretically we can control the speed by changing only f</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p>
          <a:p>
            <a:pPr>
              <a:buFont typeface="Wingdings" pitchFamily="2" charset="2"/>
              <a:buChar char="Ø"/>
            </a:pPr>
            <a:r>
              <a:rPr lang="en-US" dirty="0" smtClean="0">
                <a:latin typeface="Times New Roman" pitchFamily="18" charset="0"/>
                <a:cs typeface="Times New Roman" pitchFamily="18" charset="0"/>
              </a:rPr>
              <a:t>But only change in f</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keeping 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constant has an adverse effect on the air gap flux because air gap flux is given by,</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ag</a:t>
            </a:r>
            <a:r>
              <a:rPr lang="en-US" dirty="0" smtClean="0">
                <a:latin typeface="Times New Roman" pitchFamily="18" charset="0"/>
                <a:cs typeface="Times New Roman" pitchFamily="18" charset="0"/>
              </a:rPr>
              <a:t> ∝ (V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 f</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p>
          <a:p>
            <a:pPr>
              <a:buFont typeface="Wingdings" pitchFamily="2" charset="2"/>
              <a:buChar char="Ø"/>
            </a:pPr>
            <a:r>
              <a:rPr lang="en-US" dirty="0" smtClean="0">
                <a:latin typeface="Times New Roman" pitchFamily="18" charset="0"/>
                <a:cs typeface="Times New Roman" pitchFamily="18" charset="0"/>
              </a:rPr>
              <a:t>If f</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is reduced by keeping 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constant then there is a possibility of core saturation.</a:t>
            </a:r>
            <a:endParaRPr lang="en-US"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latin typeface="Times New Roman" pitchFamily="18" charset="0"/>
                <a:cs typeface="Times New Roman" pitchFamily="18" charset="0"/>
              </a:rPr>
              <a:t>Hence the ratio (V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is kept constant by changing both the stator voltage 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frequency f</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simultaneously. This is necessary to keep the air gap  flux constant.</a:t>
            </a:r>
          </a:p>
          <a:p>
            <a:pPr>
              <a:buFont typeface="Wingdings" pitchFamily="2" charset="2"/>
              <a:buChar char="Ø"/>
            </a:pPr>
            <a:r>
              <a:rPr lang="en-US" dirty="0" smtClean="0">
                <a:latin typeface="Times New Roman" pitchFamily="18" charset="0"/>
                <a:cs typeface="Times New Roman" pitchFamily="18" charset="0"/>
              </a:rPr>
              <a:t>Hence this method is called as constant (v/f) control. It is also known as variable frequency drive (VFD).</a:t>
            </a:r>
          </a:p>
          <a:p>
            <a:pPr>
              <a:buFont typeface="Wingdings" pitchFamily="2" charset="2"/>
              <a:buChar char="Ø"/>
            </a:pPr>
            <a:r>
              <a:rPr lang="en-US" dirty="0" smtClean="0">
                <a:latin typeface="Times New Roman" pitchFamily="18" charset="0"/>
                <a:cs typeface="Times New Roman" pitchFamily="18" charset="0"/>
              </a:rPr>
              <a:t>The block diagram of constant (V/f) control is as shown in fig.(1).</a:t>
            </a:r>
            <a:endParaRPr lang="en-US"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a:buNone/>
            </a:pPr>
            <a:endParaRPr lang="en-US" dirty="0"/>
          </a:p>
        </p:txBody>
      </p:sp>
      <p:pic>
        <p:nvPicPr>
          <p:cNvPr id="6" name="Content Placeholder 3" descr="vfd.jpg"/>
          <p:cNvPicPr>
            <a:picLocks noChangeAspect="1"/>
          </p:cNvPicPr>
          <p:nvPr/>
        </p:nvPicPr>
        <p:blipFill>
          <a:blip r:embed="rId2" cstate="print"/>
          <a:srcRect t="25254" b="32655"/>
          <a:stretch>
            <a:fillRect/>
          </a:stretch>
        </p:blipFill>
        <p:spPr>
          <a:xfrm>
            <a:off x="554636" y="2133600"/>
            <a:ext cx="8055964" cy="2819400"/>
          </a:xfrm>
          <a:prstGeom prst="rect">
            <a:avLst/>
          </a:prstGeom>
        </p:spPr>
      </p:pic>
      <p:sp>
        <p:nvSpPr>
          <p:cNvPr id="9" name="TextBox 8"/>
          <p:cNvSpPr txBox="1"/>
          <p:nvPr/>
        </p:nvSpPr>
        <p:spPr>
          <a:xfrm>
            <a:off x="1295400" y="4800600"/>
            <a:ext cx="6477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Fig.(1): constant (V/f) control for induction motor</a:t>
            </a:r>
            <a:endParaRPr lang="en-US" b="1"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latin typeface="Times New Roman" pitchFamily="18" charset="0"/>
                <a:cs typeface="Times New Roman" pitchFamily="18" charset="0"/>
              </a:rPr>
              <a:t>Operation:</a:t>
            </a:r>
          </a:p>
          <a:p>
            <a:pPr>
              <a:buFont typeface="Wingdings" pitchFamily="2" charset="2"/>
              <a:buChar char="Ø"/>
            </a:pPr>
            <a:r>
              <a:rPr lang="en-US" dirty="0" smtClean="0">
                <a:latin typeface="Times New Roman" pitchFamily="18" charset="0"/>
                <a:cs typeface="Times New Roman" pitchFamily="18" charset="0"/>
              </a:rPr>
              <a:t>The ac input of constant voltage and constant frequency is applied to an AC to DC converter which is a rectifier.</a:t>
            </a:r>
          </a:p>
          <a:p>
            <a:pPr>
              <a:buFont typeface="Wingdings" pitchFamily="2" charset="2"/>
              <a:buChar char="Ø"/>
            </a:pPr>
            <a:r>
              <a:rPr lang="en-US" dirty="0" smtClean="0">
                <a:latin typeface="Times New Roman" pitchFamily="18" charset="0"/>
                <a:cs typeface="Times New Roman" pitchFamily="18" charset="0"/>
              </a:rPr>
              <a:t>At the output of AC to DC converter we get a DC voltage. A capacitor bank is used to reduced the ripple content in the DC voltage.</a:t>
            </a:r>
          </a:p>
          <a:p>
            <a:pPr>
              <a:buFont typeface="Wingdings" pitchFamily="2" charset="2"/>
              <a:buChar char="Ø"/>
            </a:pPr>
            <a:r>
              <a:rPr lang="en-US" dirty="0" smtClean="0">
                <a:latin typeface="Times New Roman" pitchFamily="18" charset="0"/>
                <a:cs typeface="Times New Roman" pitchFamily="18" charset="0"/>
              </a:rPr>
              <a:t>This DC voltage is applied at the input of an inverter. This inverter converts the DC voltage into a 3 phase variable voltage variable frequency AC voltage.</a:t>
            </a:r>
          </a:p>
          <a:p>
            <a:pPr>
              <a:buFont typeface="Wingdings" pitchFamily="2" charset="2"/>
              <a:buChar char="Ø"/>
            </a:pPr>
            <a:r>
              <a:rPr lang="en-US" dirty="0" smtClean="0">
                <a:latin typeface="Times New Roman" pitchFamily="18" charset="0"/>
                <a:cs typeface="Times New Roman" pitchFamily="18" charset="0"/>
              </a:rPr>
              <a:t>This voltage is applied to the stator winding of the motor. Thus we get the constant V/f control.</a:t>
            </a:r>
            <a:endParaRPr lang="en-US"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Starter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Autofit/>
          </a:bodyPr>
          <a:lstStyle/>
          <a:p>
            <a:r>
              <a:rPr lang="en-US" sz="2200" dirty="0" smtClean="0">
                <a:latin typeface="Times New Roman" pitchFamily="18" charset="0"/>
                <a:cs typeface="Times New Roman" pitchFamily="18" charset="0"/>
              </a:rPr>
              <a:t>The rotor current under running condition is given by,</a:t>
            </a:r>
          </a:p>
          <a:p>
            <a:pPr>
              <a:buNone/>
            </a:pPr>
            <a:r>
              <a:rPr lang="en-US" sz="2200" dirty="0" smtClean="0">
                <a:latin typeface="Times New Roman" pitchFamily="18" charset="0"/>
                <a:cs typeface="Times New Roman" pitchFamily="18" charset="0"/>
              </a:rPr>
              <a:t>                  |I</a:t>
            </a:r>
            <a:r>
              <a:rPr lang="en-US" sz="2200" baseline="-25000" dirty="0" smtClean="0">
                <a:latin typeface="Times New Roman" pitchFamily="18" charset="0"/>
                <a:cs typeface="Times New Roman" pitchFamily="18" charset="0"/>
              </a:rPr>
              <a:t>2r</a:t>
            </a:r>
            <a:r>
              <a:rPr lang="en-US" sz="2200" dirty="0" smtClean="0">
                <a:latin typeface="Times New Roman" pitchFamily="18" charset="0"/>
                <a:cs typeface="Times New Roman" pitchFamily="18" charset="0"/>
              </a:rPr>
              <a:t>| =     s E</a:t>
            </a:r>
            <a:r>
              <a:rPr lang="en-US" sz="2200" baseline="-25000" dirty="0" smtClean="0">
                <a:latin typeface="Times New Roman" pitchFamily="18" charset="0"/>
                <a:cs typeface="Times New Roman" pitchFamily="18" charset="0"/>
              </a:rPr>
              <a:t>2 </a:t>
            </a:r>
            <a:r>
              <a:rPr lang="en-US" sz="2200" dirty="0" smtClean="0">
                <a:latin typeface="Times New Roman" pitchFamily="18" charset="0"/>
                <a:cs typeface="Times New Roman" pitchFamily="18" charset="0"/>
              </a:rPr>
              <a:t>/ (R</a:t>
            </a:r>
            <a:r>
              <a:rPr lang="en-US" sz="2200" baseline="-25000" dirty="0" smtClean="0">
                <a:latin typeface="Times New Roman" pitchFamily="18" charset="0"/>
                <a:cs typeface="Times New Roman" pitchFamily="18" charset="0"/>
              </a:rPr>
              <a:t>2</a:t>
            </a:r>
            <a:r>
              <a:rPr lang="en-US" sz="2200" baseline="30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 s</a:t>
            </a:r>
            <a:r>
              <a:rPr lang="en-US" sz="2200" baseline="30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X</a:t>
            </a:r>
            <a:r>
              <a:rPr lang="en-US" sz="2200" baseline="-25000" dirty="0" smtClean="0">
                <a:latin typeface="Times New Roman" pitchFamily="18" charset="0"/>
                <a:cs typeface="Times New Roman" pitchFamily="18" charset="0"/>
              </a:rPr>
              <a:t>2</a:t>
            </a:r>
            <a:r>
              <a:rPr lang="en-US" sz="2200" baseline="30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a:t>
            </a:r>
            <a:r>
              <a:rPr lang="en-US" sz="2200" baseline="30000" dirty="0" smtClean="0">
                <a:latin typeface="Times New Roman" pitchFamily="18" charset="0"/>
                <a:cs typeface="Times New Roman" pitchFamily="18" charset="0"/>
              </a:rPr>
              <a:t>1/2   </a:t>
            </a:r>
            <a:r>
              <a:rPr lang="en-US" sz="2200" dirty="0" smtClean="0">
                <a:latin typeface="Times New Roman" pitchFamily="18" charset="0"/>
                <a:cs typeface="Times New Roman" pitchFamily="18" charset="0"/>
              </a:rPr>
              <a:t>…..(1)</a:t>
            </a:r>
            <a:endParaRPr lang="en-US" sz="2200" baseline="30000"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    where E</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 rotor induced </a:t>
            </a:r>
            <a:r>
              <a:rPr lang="en-US" sz="2200" dirty="0" err="1" smtClean="0">
                <a:latin typeface="Times New Roman" pitchFamily="18" charset="0"/>
                <a:cs typeface="Times New Roman" pitchFamily="18" charset="0"/>
              </a:rPr>
              <a:t>emf</a:t>
            </a:r>
            <a:r>
              <a:rPr lang="en-US" sz="2200" dirty="0" smtClean="0">
                <a:latin typeface="Times New Roman" pitchFamily="18" charset="0"/>
                <a:cs typeface="Times New Roman" pitchFamily="18" charset="0"/>
              </a:rPr>
              <a:t> at stand still. At starting when the motor is at stand still s = 1.</a:t>
            </a:r>
          </a:p>
          <a:p>
            <a:pPr>
              <a:buNone/>
            </a:pPr>
            <a:r>
              <a:rPr lang="en-US" sz="2200" dirty="0" smtClean="0">
                <a:latin typeface="Times New Roman" pitchFamily="18" charset="0"/>
                <a:cs typeface="Times New Roman" pitchFamily="18" charset="0"/>
              </a:rPr>
              <a:t>                ∴  |I</a:t>
            </a:r>
            <a:r>
              <a:rPr lang="en-US" sz="2200" baseline="-25000" dirty="0" smtClean="0">
                <a:latin typeface="Times New Roman" pitchFamily="18" charset="0"/>
                <a:cs typeface="Times New Roman" pitchFamily="18" charset="0"/>
              </a:rPr>
              <a:t>2r</a:t>
            </a:r>
            <a:r>
              <a:rPr lang="en-US" sz="2200" dirty="0" smtClean="0">
                <a:latin typeface="Times New Roman" pitchFamily="18" charset="0"/>
                <a:cs typeface="Times New Roman" pitchFamily="18" charset="0"/>
              </a:rPr>
              <a:t>| =     E</a:t>
            </a:r>
            <a:r>
              <a:rPr lang="en-US" sz="2200" baseline="-25000" dirty="0" smtClean="0">
                <a:latin typeface="Times New Roman" pitchFamily="18" charset="0"/>
                <a:cs typeface="Times New Roman" pitchFamily="18" charset="0"/>
              </a:rPr>
              <a:t>2 </a:t>
            </a:r>
            <a:r>
              <a:rPr lang="en-US" sz="2200" dirty="0" smtClean="0">
                <a:latin typeface="Times New Roman" pitchFamily="18" charset="0"/>
                <a:cs typeface="Times New Roman" pitchFamily="18" charset="0"/>
              </a:rPr>
              <a:t>/ (R</a:t>
            </a:r>
            <a:r>
              <a:rPr lang="en-US" sz="2200" baseline="-25000" dirty="0" smtClean="0">
                <a:latin typeface="Times New Roman" pitchFamily="18" charset="0"/>
                <a:cs typeface="Times New Roman" pitchFamily="18" charset="0"/>
              </a:rPr>
              <a:t>2</a:t>
            </a:r>
            <a:r>
              <a:rPr lang="en-US" sz="2200" baseline="30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  X</a:t>
            </a:r>
            <a:r>
              <a:rPr lang="en-US" sz="2200" baseline="-25000" dirty="0" smtClean="0">
                <a:latin typeface="Times New Roman" pitchFamily="18" charset="0"/>
                <a:cs typeface="Times New Roman" pitchFamily="18" charset="0"/>
              </a:rPr>
              <a:t>2</a:t>
            </a:r>
            <a:r>
              <a:rPr lang="en-US" sz="2200" baseline="30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a:t>
            </a:r>
            <a:r>
              <a:rPr lang="en-US" sz="2200" baseline="30000" dirty="0" smtClean="0">
                <a:latin typeface="Times New Roman" pitchFamily="18" charset="0"/>
                <a:cs typeface="Times New Roman" pitchFamily="18" charset="0"/>
              </a:rPr>
              <a:t>1/2  </a:t>
            </a:r>
            <a:r>
              <a:rPr lang="en-US" sz="2200" dirty="0" smtClean="0">
                <a:latin typeface="Times New Roman" pitchFamily="18" charset="0"/>
                <a:cs typeface="Times New Roman" pitchFamily="18" charset="0"/>
              </a:rPr>
              <a:t>    …..(2)</a:t>
            </a:r>
          </a:p>
          <a:p>
            <a:pPr>
              <a:buNone/>
            </a:pPr>
            <a:r>
              <a:rPr lang="en-US" sz="2200" dirty="0" smtClean="0">
                <a:latin typeface="Times New Roman" pitchFamily="18" charset="0"/>
                <a:cs typeface="Times New Roman" pitchFamily="18" charset="0"/>
              </a:rPr>
              <a:t>    but E</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 (N</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/N</a:t>
            </a:r>
            <a:r>
              <a:rPr lang="en-US" sz="2200" baseline="-25000" dirty="0" smtClean="0">
                <a:latin typeface="Times New Roman" pitchFamily="18" charset="0"/>
                <a:cs typeface="Times New Roman" pitchFamily="18" charset="0"/>
              </a:rPr>
              <a:t>1</a:t>
            </a:r>
            <a:r>
              <a:rPr lang="en-US" sz="2200" dirty="0" smtClean="0">
                <a:latin typeface="Times New Roman" pitchFamily="18" charset="0"/>
                <a:cs typeface="Times New Roman" pitchFamily="18" charset="0"/>
              </a:rPr>
              <a:t>) V</a:t>
            </a:r>
            <a:r>
              <a:rPr lang="en-US" sz="2200" baseline="-25000" dirty="0" smtClean="0">
                <a:latin typeface="Times New Roman" pitchFamily="18" charset="0"/>
                <a:cs typeface="Times New Roman" pitchFamily="18" charset="0"/>
              </a:rPr>
              <a:t>1</a:t>
            </a:r>
            <a:r>
              <a:rPr lang="en-US" sz="2200" dirty="0" smtClean="0">
                <a:latin typeface="Times New Roman" pitchFamily="18" charset="0"/>
                <a:cs typeface="Times New Roman" pitchFamily="18" charset="0"/>
              </a:rPr>
              <a:t>, at stand still</a:t>
            </a:r>
          </a:p>
          <a:p>
            <a:pPr>
              <a:buNone/>
            </a:pPr>
            <a:r>
              <a:rPr lang="en-US" sz="2200" dirty="0" smtClean="0">
                <a:latin typeface="Times New Roman" pitchFamily="18" charset="0"/>
                <a:cs typeface="Times New Roman" pitchFamily="18" charset="0"/>
              </a:rPr>
              <a:t>             ∴  E</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 KV</a:t>
            </a:r>
            <a:r>
              <a:rPr lang="en-US" sz="2200" baseline="-25000" dirty="0" smtClean="0">
                <a:latin typeface="Times New Roman" pitchFamily="18" charset="0"/>
                <a:cs typeface="Times New Roman" pitchFamily="18" charset="0"/>
              </a:rPr>
              <a:t>1</a:t>
            </a:r>
          </a:p>
          <a:p>
            <a:pPr>
              <a:buNone/>
            </a:pPr>
            <a:r>
              <a:rPr lang="en-US" sz="2200" dirty="0" smtClean="0">
                <a:latin typeface="Times New Roman" pitchFamily="18" charset="0"/>
                <a:cs typeface="Times New Roman" pitchFamily="18" charset="0"/>
              </a:rPr>
              <a:t>              ∴  |I</a:t>
            </a:r>
            <a:r>
              <a:rPr lang="en-US" sz="2200" baseline="-25000" dirty="0" smtClean="0">
                <a:latin typeface="Times New Roman" pitchFamily="18" charset="0"/>
                <a:cs typeface="Times New Roman" pitchFamily="18" charset="0"/>
              </a:rPr>
              <a:t>2r</a:t>
            </a:r>
            <a:r>
              <a:rPr lang="en-US" sz="2200" dirty="0" smtClean="0">
                <a:latin typeface="Times New Roman" pitchFamily="18" charset="0"/>
                <a:cs typeface="Times New Roman" pitchFamily="18" charset="0"/>
              </a:rPr>
              <a:t>| =     KV</a:t>
            </a:r>
            <a:r>
              <a:rPr lang="en-US" sz="2200" baseline="-25000" dirty="0" smtClean="0">
                <a:latin typeface="Times New Roman" pitchFamily="18" charset="0"/>
                <a:cs typeface="Times New Roman" pitchFamily="18" charset="0"/>
              </a:rPr>
              <a:t>1 </a:t>
            </a:r>
            <a:r>
              <a:rPr lang="en-US" sz="2200" dirty="0" smtClean="0">
                <a:latin typeface="Times New Roman" pitchFamily="18" charset="0"/>
                <a:cs typeface="Times New Roman" pitchFamily="18" charset="0"/>
              </a:rPr>
              <a:t>/ (R</a:t>
            </a:r>
            <a:r>
              <a:rPr lang="en-US" sz="2200" baseline="-25000" dirty="0" smtClean="0">
                <a:latin typeface="Times New Roman" pitchFamily="18" charset="0"/>
                <a:cs typeface="Times New Roman" pitchFamily="18" charset="0"/>
              </a:rPr>
              <a:t>2</a:t>
            </a:r>
            <a:r>
              <a:rPr lang="en-US" sz="2200" baseline="30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  X</a:t>
            </a:r>
            <a:r>
              <a:rPr lang="en-US" sz="2200" baseline="-25000" dirty="0" smtClean="0">
                <a:latin typeface="Times New Roman" pitchFamily="18" charset="0"/>
                <a:cs typeface="Times New Roman" pitchFamily="18" charset="0"/>
              </a:rPr>
              <a:t>2</a:t>
            </a:r>
            <a:r>
              <a:rPr lang="en-US" sz="2200" baseline="30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a:t>
            </a:r>
            <a:r>
              <a:rPr lang="en-US" sz="2200" baseline="30000" dirty="0" smtClean="0">
                <a:latin typeface="Times New Roman" pitchFamily="18" charset="0"/>
                <a:cs typeface="Times New Roman" pitchFamily="18" charset="0"/>
              </a:rPr>
              <a:t>1/2   </a:t>
            </a:r>
            <a:r>
              <a:rPr lang="en-US" sz="2200" dirty="0" smtClean="0">
                <a:latin typeface="Times New Roman" pitchFamily="18" charset="0"/>
                <a:cs typeface="Times New Roman" pitchFamily="18" charset="0"/>
              </a:rPr>
              <a:t>   ……(3)</a:t>
            </a:r>
          </a:p>
          <a:p>
            <a:r>
              <a:rPr lang="en-US" sz="2200" dirty="0" smtClean="0">
                <a:latin typeface="Times New Roman" pitchFamily="18" charset="0"/>
                <a:cs typeface="Times New Roman" pitchFamily="18" charset="0"/>
              </a:rPr>
              <a:t>From eq.(3), it is clear that rotor current at starting depends on:</a:t>
            </a:r>
          </a:p>
          <a:p>
            <a:pPr>
              <a:buNone/>
            </a:pPr>
            <a:r>
              <a:rPr lang="en-US" sz="2200" dirty="0" smtClean="0">
                <a:latin typeface="Times New Roman" pitchFamily="18" charset="0"/>
                <a:cs typeface="Times New Roman" pitchFamily="18" charset="0"/>
              </a:rPr>
              <a:t>       1. stator voltage V</a:t>
            </a:r>
            <a:r>
              <a:rPr lang="en-US" sz="2200" baseline="-25000" dirty="0" smtClean="0">
                <a:latin typeface="Times New Roman" pitchFamily="18" charset="0"/>
                <a:cs typeface="Times New Roman" pitchFamily="18" charset="0"/>
              </a:rPr>
              <a:t>1 </a:t>
            </a:r>
            <a:r>
              <a:rPr lang="en-US" sz="2200" dirty="0" smtClean="0">
                <a:latin typeface="Times New Roman" pitchFamily="18" charset="0"/>
                <a:cs typeface="Times New Roman" pitchFamily="18" charset="0"/>
              </a:rPr>
              <a:t>and</a:t>
            </a:r>
          </a:p>
          <a:p>
            <a:pPr>
              <a:buNone/>
            </a:pPr>
            <a:r>
              <a:rPr lang="en-US" sz="2200" dirty="0" smtClean="0">
                <a:latin typeface="Times New Roman" pitchFamily="18" charset="0"/>
                <a:cs typeface="Times New Roman" pitchFamily="18" charset="0"/>
              </a:rPr>
              <a:t>       2. leakage reactance of rotor (X</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a:t>
            </a:r>
          </a:p>
          <a:p>
            <a:r>
              <a:rPr lang="en-US" sz="2200" dirty="0" smtClean="0">
                <a:latin typeface="Times New Roman" pitchFamily="18" charset="0"/>
                <a:cs typeface="Times New Roman" pitchFamily="18" charset="0"/>
              </a:rPr>
              <a:t>If the rated stator voltage is applied to the motor at the time of starting, the motor will draw heavy starting current.</a:t>
            </a:r>
          </a:p>
          <a:p>
            <a:pPr>
              <a:buNone/>
            </a:pP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This will lead to excess I2R losses in the winding which will overheat the motor.</a:t>
            </a:r>
          </a:p>
          <a:p>
            <a:r>
              <a:rPr lang="en-US" dirty="0" smtClean="0">
                <a:latin typeface="Times New Roman" pitchFamily="18" charset="0"/>
                <a:cs typeface="Times New Roman" pitchFamily="18" charset="0"/>
              </a:rPr>
              <a:t>Secondly due to a heavy current drawn from the ac supply, at the time of starting its supply voltage will reduced.</a:t>
            </a:r>
          </a:p>
          <a:p>
            <a:r>
              <a:rPr lang="en-US" dirty="0" smtClean="0">
                <a:latin typeface="Times New Roman" pitchFamily="18" charset="0"/>
                <a:cs typeface="Times New Roman" pitchFamily="18" charset="0"/>
              </a:rPr>
              <a:t>The heavy starting current may damaged the motor winding as well.</a:t>
            </a:r>
          </a:p>
          <a:p>
            <a:r>
              <a:rPr lang="en-US" dirty="0" smtClean="0">
                <a:latin typeface="Times New Roman" pitchFamily="18" charset="0"/>
                <a:cs typeface="Times New Roman" pitchFamily="18" charset="0"/>
              </a:rPr>
              <a:t>In order to avoid these problems, we can use some kind of a starter to limit the starting current of the induction motor.</a:t>
            </a:r>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057400"/>
            <a:ext cx="7543800" cy="1446550"/>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THREE PHASE INDUCTION MOTOR</a:t>
            </a:r>
            <a:endParaRPr lang="en-US" sz="4400" b="1"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US" b="1" dirty="0" smtClean="0">
                <a:latin typeface="Times New Roman" pitchFamily="18" charset="0"/>
                <a:cs typeface="Times New Roman" pitchFamily="18" charset="0"/>
              </a:rPr>
              <a:t>Star-delta starter:</a:t>
            </a:r>
          </a:p>
          <a:p>
            <a:pPr marL="514350" indent="-514350"/>
            <a:r>
              <a:rPr lang="en-US" dirty="0" smtClean="0">
                <a:latin typeface="Times New Roman" pitchFamily="18" charset="0"/>
                <a:cs typeface="Times New Roman" pitchFamily="18" charset="0"/>
              </a:rPr>
              <a:t>Here the stator winding of the motor is connected in star configuration at the time of starting. This reduces the voltage across each winding to 1/√3 of the rated voltage.</a:t>
            </a:r>
          </a:p>
          <a:p>
            <a:pPr marL="514350" indent="-514350"/>
            <a:r>
              <a:rPr lang="en-US" dirty="0" smtClean="0">
                <a:latin typeface="Times New Roman" pitchFamily="18" charset="0"/>
                <a:cs typeface="Times New Roman" pitchFamily="18" charset="0"/>
              </a:rPr>
              <a:t>When the motor accelerates, the stator is connected in delta configuration, to apply the rated voltage to the winding.</a:t>
            </a:r>
          </a:p>
          <a:p>
            <a:pPr marL="514350" indent="-514350"/>
            <a:r>
              <a:rPr lang="en-US" dirty="0" smtClean="0">
                <a:latin typeface="Times New Roman" pitchFamily="18" charset="0"/>
                <a:cs typeface="Times New Roman" pitchFamily="18" charset="0"/>
              </a:rPr>
              <a:t>The starting torque reduced as the torque is proportional to square of voltage and there is jerk while switching from star to delta.</a:t>
            </a:r>
          </a:p>
          <a:p>
            <a:pPr marL="514350" indent="-514350"/>
            <a:r>
              <a:rPr lang="en-US" dirty="0" smtClean="0">
                <a:latin typeface="Times New Roman" pitchFamily="18" charset="0"/>
                <a:cs typeface="Times New Roman" pitchFamily="18" charset="0"/>
              </a:rPr>
              <a:t>Fig.(1), shows the arrangement for star delta starter.</a:t>
            </a:r>
          </a:p>
          <a:p>
            <a:pPr marL="514350" indent="-514350">
              <a:buNone/>
            </a:pPr>
            <a:endParaRPr lang="en-US"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Content Placeholder 3" descr="star delta.jpg"/>
          <p:cNvPicPr>
            <a:picLocks noChangeAspect="1"/>
          </p:cNvPicPr>
          <p:nvPr/>
        </p:nvPicPr>
        <p:blipFill>
          <a:blip r:embed="rId2" cstate="print"/>
          <a:srcRect l="11111" b="12088"/>
          <a:stretch>
            <a:fillRect/>
          </a:stretch>
        </p:blipFill>
        <p:spPr>
          <a:xfrm rot="16200000">
            <a:off x="2476500" y="342898"/>
            <a:ext cx="3810001" cy="6629402"/>
          </a:xfrm>
          <a:prstGeom prst="rect">
            <a:avLst/>
          </a:prstGeom>
        </p:spPr>
      </p:pic>
      <p:sp>
        <p:nvSpPr>
          <p:cNvPr id="7" name="TextBox 6"/>
          <p:cNvSpPr txBox="1"/>
          <p:nvPr/>
        </p:nvSpPr>
        <p:spPr>
          <a:xfrm>
            <a:off x="1066800" y="5715000"/>
            <a:ext cx="66294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Fig.(1): star delta starter</a:t>
            </a:r>
            <a:endParaRPr lang="en-US" b="1"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dirty="0" smtClean="0">
                <a:latin typeface="Times New Roman" pitchFamily="18" charset="0"/>
                <a:cs typeface="Times New Roman" pitchFamily="18" charset="0"/>
              </a:rPr>
              <a:t>Start mode:</a:t>
            </a:r>
          </a:p>
          <a:p>
            <a:pPr>
              <a:buFont typeface="Wingdings" pitchFamily="2" charset="2"/>
              <a:buChar char="Ø"/>
            </a:pPr>
            <a:r>
              <a:rPr lang="en-US" dirty="0" smtClean="0">
                <a:latin typeface="Times New Roman" pitchFamily="18" charset="0"/>
                <a:cs typeface="Times New Roman" pitchFamily="18" charset="0"/>
              </a:rPr>
              <a:t>The 3 pole 6 way switch is kept in the start mode first. This will connect the R’, B’ and Y’ terminals of the stator windings to each other. This acts as the star point.</a:t>
            </a:r>
          </a:p>
          <a:p>
            <a:pPr>
              <a:buFont typeface="Wingdings" pitchFamily="2" charset="2"/>
              <a:buChar char="Ø"/>
            </a:pPr>
            <a:r>
              <a:rPr lang="en-US" dirty="0" smtClean="0">
                <a:latin typeface="Times New Roman" pitchFamily="18" charset="0"/>
                <a:cs typeface="Times New Roman" pitchFamily="18" charset="0"/>
              </a:rPr>
              <a:t>This supply is connected to R, Y and B terminals of the stator winding. Thus in the “start” mode the stator windings are connected to form a star.</a:t>
            </a:r>
          </a:p>
          <a:p>
            <a:pPr>
              <a:buFont typeface="Wingdings" pitchFamily="2" charset="2"/>
              <a:buChar char="Ø"/>
            </a:pPr>
            <a:r>
              <a:rPr lang="en-US" dirty="0" smtClean="0">
                <a:latin typeface="Times New Roman" pitchFamily="18" charset="0"/>
                <a:cs typeface="Times New Roman" pitchFamily="18" charset="0"/>
              </a:rPr>
              <a:t>Equivalent circuit for the “start” mode is as shown in fig.(2a).</a:t>
            </a:r>
            <a:endParaRPr lang="en-US"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latin typeface="Times New Roman" pitchFamily="18" charset="0"/>
                <a:cs typeface="Times New Roman" pitchFamily="18" charset="0"/>
              </a:rPr>
              <a:t>Run mode:</a:t>
            </a:r>
          </a:p>
          <a:p>
            <a:pPr>
              <a:buFont typeface="Wingdings" pitchFamily="2" charset="2"/>
              <a:buChar char="Ø"/>
            </a:pPr>
            <a:r>
              <a:rPr lang="en-US" dirty="0" smtClean="0">
                <a:latin typeface="Times New Roman" pitchFamily="18" charset="0"/>
                <a:cs typeface="Times New Roman" pitchFamily="18" charset="0"/>
              </a:rPr>
              <a:t>The 3 pole 6 way switch is thrown into the “Run” position once the motor accelerates.</a:t>
            </a:r>
          </a:p>
          <a:p>
            <a:pPr>
              <a:buFont typeface="Wingdings" pitchFamily="2" charset="2"/>
              <a:buChar char="Ø"/>
            </a:pPr>
            <a:r>
              <a:rPr lang="en-US" dirty="0" smtClean="0">
                <a:latin typeface="Times New Roman" pitchFamily="18" charset="0"/>
                <a:cs typeface="Times New Roman" pitchFamily="18" charset="0"/>
              </a:rPr>
              <a:t>This will connect the stator winding in the following manner,</a:t>
            </a:r>
          </a:p>
          <a:p>
            <a:pPr>
              <a:buNone/>
            </a:pPr>
            <a:r>
              <a:rPr lang="en-US" dirty="0" smtClean="0">
                <a:latin typeface="Times New Roman" pitchFamily="18" charset="0"/>
                <a:cs typeface="Times New Roman" pitchFamily="18" charset="0"/>
              </a:rPr>
              <a:t>           R      B’ , Y     R’  and B     Y’</a:t>
            </a:r>
          </a:p>
          <a:p>
            <a:pPr>
              <a:buFont typeface="Wingdings" pitchFamily="2" charset="2"/>
              <a:buChar char="Ø"/>
            </a:pPr>
            <a:r>
              <a:rPr lang="en-US" dirty="0" smtClean="0">
                <a:latin typeface="Times New Roman" pitchFamily="18" charset="0"/>
                <a:cs typeface="Times New Roman" pitchFamily="18" charset="0"/>
              </a:rPr>
              <a:t>This is shown in fig.(2) which illustrates how the stator winding is connected to form a delta.</a:t>
            </a:r>
            <a:endParaRPr lang="en-US" dirty="0">
              <a:latin typeface="Times New Roman" pitchFamily="18" charset="0"/>
              <a:cs typeface="Times New Roman" pitchFamily="18" charset="0"/>
            </a:endParaRPr>
          </a:p>
        </p:txBody>
      </p:sp>
      <p:cxnSp>
        <p:nvCxnSpPr>
          <p:cNvPr id="5" name="Straight Arrow Connector 4"/>
          <p:cNvCxnSpPr/>
          <p:nvPr/>
        </p:nvCxnSpPr>
        <p:spPr>
          <a:xfrm>
            <a:off x="2057400" y="4648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581400" y="4648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638800" y="4648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pic>
        <p:nvPicPr>
          <p:cNvPr id="6" name="Content Placeholder 3" descr="star to delta.jpg"/>
          <p:cNvPicPr>
            <a:picLocks noChangeAspect="1"/>
          </p:cNvPicPr>
          <p:nvPr/>
        </p:nvPicPr>
        <p:blipFill>
          <a:blip r:embed="rId2" cstate="print"/>
          <a:srcRect l="7383" t="28621" b="25921"/>
          <a:stretch>
            <a:fillRect/>
          </a:stretch>
        </p:blipFill>
        <p:spPr>
          <a:xfrm>
            <a:off x="838200" y="2209800"/>
            <a:ext cx="7756878" cy="2743200"/>
          </a:xfrm>
          <a:prstGeom prst="rect">
            <a:avLst/>
          </a:prstGeom>
        </p:spPr>
      </p:pic>
      <p:sp>
        <p:nvSpPr>
          <p:cNvPr id="7" name="TextBox 6"/>
          <p:cNvSpPr txBox="1"/>
          <p:nvPr/>
        </p:nvSpPr>
        <p:spPr>
          <a:xfrm>
            <a:off x="838200" y="4953000"/>
            <a:ext cx="7696200" cy="646331"/>
          </a:xfrm>
          <a:prstGeom prst="rect">
            <a:avLst/>
          </a:prstGeom>
          <a:noFill/>
        </p:spPr>
        <p:txBody>
          <a:bodyPr wrap="square" rtlCol="0">
            <a:spAutoFit/>
          </a:bodyPr>
          <a:lstStyle/>
          <a:p>
            <a:pPr marL="342900" indent="-342900" algn="ctr">
              <a:buAutoNum type="alphaLcParenBoth"/>
            </a:pPr>
            <a:r>
              <a:rPr lang="en-US" b="1" dirty="0" smtClean="0">
                <a:latin typeface="Times New Roman" pitchFamily="18" charset="0"/>
                <a:cs typeface="Times New Roman" pitchFamily="18" charset="0"/>
              </a:rPr>
              <a:t>In the start mode                                                  (b)In the run mode</a:t>
            </a:r>
          </a:p>
          <a:p>
            <a:pPr marL="342900" indent="-342900" algn="ctr"/>
            <a:r>
              <a:rPr lang="en-US" b="1" dirty="0" smtClean="0">
                <a:latin typeface="Times New Roman" pitchFamily="18" charset="0"/>
                <a:cs typeface="Times New Roman" pitchFamily="18" charset="0"/>
              </a:rPr>
              <a:t>Fig.(2): equivalent circuits for star delta starter</a:t>
            </a:r>
            <a:endParaRPr lang="en-US" b="1"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smtClean="0">
                <a:latin typeface="Times New Roman" pitchFamily="18" charset="0"/>
                <a:cs typeface="Times New Roman" pitchFamily="18" charset="0"/>
              </a:rPr>
              <a:t>2. Direct on Line (DOL) starter:</a:t>
            </a:r>
          </a:p>
          <a:p>
            <a:pPr>
              <a:buFont typeface="Wingdings" pitchFamily="2" charset="2"/>
              <a:buChar char="Ø"/>
            </a:pPr>
            <a:r>
              <a:rPr lang="en-US" dirty="0" smtClean="0">
                <a:latin typeface="Times New Roman" pitchFamily="18" charset="0"/>
                <a:cs typeface="Times New Roman" pitchFamily="18" charset="0"/>
              </a:rPr>
              <a:t>The DOL starter is as shown in fig.(3).</a:t>
            </a:r>
          </a:p>
          <a:p>
            <a:pPr>
              <a:buFont typeface="Wingdings" pitchFamily="2" charset="2"/>
              <a:buChar char="Ø"/>
            </a:pPr>
            <a:r>
              <a:rPr lang="en-US" dirty="0" smtClean="0">
                <a:latin typeface="Times New Roman" pitchFamily="18" charset="0"/>
                <a:cs typeface="Times New Roman" pitchFamily="18" charset="0"/>
              </a:rPr>
              <a:t>It consists of fuse links connected in each line, thermal overload relay contacts, contactor contacts and start stop logic in series with each line.</a:t>
            </a:r>
          </a:p>
          <a:p>
            <a:r>
              <a:rPr lang="en-US" dirty="0" smtClean="0">
                <a:latin typeface="Times New Roman" pitchFamily="18" charset="0"/>
                <a:cs typeface="Times New Roman" pitchFamily="18" charset="0"/>
              </a:rPr>
              <a:t>Operation:</a:t>
            </a:r>
          </a:p>
          <a:p>
            <a:pPr>
              <a:buFont typeface="Wingdings" pitchFamily="2" charset="2"/>
              <a:buChar char="Ø"/>
            </a:pPr>
            <a:r>
              <a:rPr lang="en-US" dirty="0" smtClean="0">
                <a:latin typeface="Times New Roman" pitchFamily="18" charset="0"/>
                <a:cs typeface="Times New Roman" pitchFamily="18" charset="0"/>
              </a:rPr>
              <a:t>To start the motor, press the start switch. The stop switch in series with it is a press to off switch.</a:t>
            </a:r>
          </a:p>
          <a:p>
            <a:pPr>
              <a:buFont typeface="Wingdings" pitchFamily="2" charset="2"/>
              <a:buChar char="Ø"/>
            </a:pPr>
            <a:r>
              <a:rPr lang="en-US" dirty="0" smtClean="0">
                <a:latin typeface="Times New Roman" pitchFamily="18" charset="0"/>
                <a:cs typeface="Times New Roman" pitchFamily="18" charset="0"/>
              </a:rPr>
              <a:t>As the start switch is pressed, the contactor coil get connected across the lines Y and B.</a:t>
            </a:r>
          </a:p>
          <a:p>
            <a:pPr>
              <a:buFont typeface="Wingdings" pitchFamily="2" charset="2"/>
              <a:buChar char="Ø"/>
            </a:pPr>
            <a:r>
              <a:rPr lang="en-US" dirty="0" smtClean="0">
                <a:latin typeface="Times New Roman" pitchFamily="18" charset="0"/>
                <a:cs typeface="Times New Roman" pitchFamily="18" charset="0"/>
              </a:rPr>
              <a:t>The armature rod shown by dotted lines is pulled towards the contactor coil and normally open contacts 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C</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and C</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will be closed</a:t>
            </a:r>
          </a:p>
          <a:p>
            <a:pPr>
              <a:buFont typeface="Wingdings" pitchFamily="2" charset="2"/>
              <a:buChar char="Ø"/>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Ø"/>
            </a:pPr>
            <a:r>
              <a:rPr lang="en-US" dirty="0" smtClean="0">
                <a:latin typeface="Times New Roman" pitchFamily="18" charset="0"/>
                <a:cs typeface="Times New Roman" pitchFamily="18" charset="0"/>
              </a:rPr>
              <a:t>The ac supply is connected to stator winding through contacts 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C</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as shown in fig.(3).</a:t>
            </a:r>
          </a:p>
          <a:p>
            <a:pPr>
              <a:buFont typeface="Wingdings" pitchFamily="2" charset="2"/>
              <a:buChar char="Ø"/>
            </a:pPr>
            <a:r>
              <a:rPr lang="en-US" dirty="0" smtClean="0">
                <a:latin typeface="Times New Roman" pitchFamily="18" charset="0"/>
                <a:cs typeface="Times New Roman" pitchFamily="18" charset="0"/>
              </a:rPr>
              <a:t>The additional contact C</a:t>
            </a:r>
            <a:r>
              <a:rPr lang="en-US" baseline="-25000" dirty="0" smtClean="0">
                <a:latin typeface="Times New Roman" pitchFamily="18" charset="0"/>
                <a:cs typeface="Times New Roman" pitchFamily="18" charset="0"/>
              </a:rPr>
              <a:t>4 </a:t>
            </a:r>
            <a:r>
              <a:rPr lang="en-US" dirty="0" smtClean="0">
                <a:latin typeface="Times New Roman" pitchFamily="18" charset="0"/>
                <a:cs typeface="Times New Roman" pitchFamily="18" charset="0"/>
              </a:rPr>
              <a:t>is connected across the start switch. It keeps the contactor coil energized even after releasing the start switch.</a:t>
            </a:r>
          </a:p>
          <a:p>
            <a:pPr>
              <a:buFont typeface="Wingdings" pitchFamily="2" charset="2"/>
              <a:buChar char="Ø"/>
            </a:pPr>
            <a:r>
              <a:rPr lang="en-US" dirty="0" smtClean="0">
                <a:latin typeface="Times New Roman" pitchFamily="18" charset="0"/>
                <a:cs typeface="Times New Roman" pitchFamily="18" charset="0"/>
              </a:rPr>
              <a:t>If we want to stop the motor, then press stop switch.</a:t>
            </a:r>
          </a:p>
          <a:p>
            <a:pPr>
              <a:buFont typeface="Wingdings" pitchFamily="2" charset="2"/>
              <a:buChar char="Ø"/>
            </a:pPr>
            <a:r>
              <a:rPr lang="en-US" dirty="0" smtClean="0">
                <a:latin typeface="Times New Roman" pitchFamily="18" charset="0"/>
                <a:cs typeface="Times New Roman" pitchFamily="18" charset="0"/>
              </a:rPr>
              <a:t>This will disconnect the contactor coil from ac supply, all contacts are open circuited and the stator disconnected from the ac supply.</a:t>
            </a:r>
          </a:p>
          <a:p>
            <a:pPr>
              <a:buFont typeface="Wingdings" pitchFamily="2" charset="2"/>
              <a:buChar char="Ø"/>
            </a:pPr>
            <a:r>
              <a:rPr lang="en-US" dirty="0" smtClean="0">
                <a:latin typeface="Times New Roman" pitchFamily="18" charset="0"/>
                <a:cs typeface="Times New Roman" pitchFamily="18" charset="0"/>
              </a:rPr>
              <a:t>Same thing will happen if the ac supply fails. Afterwards when the ac supply is restored, we have to press the start switch again to start the motor.</a:t>
            </a:r>
            <a:endParaRPr lang="en-US"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pic>
        <p:nvPicPr>
          <p:cNvPr id="6" name="Content Placeholder 3" descr="dol.jpg"/>
          <p:cNvPicPr>
            <a:picLocks noChangeAspect="1"/>
          </p:cNvPicPr>
          <p:nvPr/>
        </p:nvPicPr>
        <p:blipFill>
          <a:blip r:embed="rId2" cstate="print"/>
          <a:srcRect t="14628" r="6243" b="26445"/>
          <a:stretch>
            <a:fillRect/>
          </a:stretch>
        </p:blipFill>
        <p:spPr>
          <a:xfrm>
            <a:off x="533400" y="2209800"/>
            <a:ext cx="7848600" cy="2667000"/>
          </a:xfrm>
          <a:prstGeom prst="rect">
            <a:avLst/>
          </a:prstGeom>
        </p:spPr>
      </p:pic>
      <p:sp>
        <p:nvSpPr>
          <p:cNvPr id="7" name="TextBox 6"/>
          <p:cNvSpPr txBox="1"/>
          <p:nvPr/>
        </p:nvSpPr>
        <p:spPr>
          <a:xfrm>
            <a:off x="685800" y="5029200"/>
            <a:ext cx="7620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Fig.(3): DOL starter                              </a:t>
            </a:r>
            <a:endParaRPr lang="en-US" b="1"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Specifications of induction motor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itchFamily="18" charset="0"/>
                <a:cs typeface="Times New Roman" pitchFamily="18" charset="0"/>
              </a:rPr>
              <a:t>Important specifications of a 3 phase induction motor are as follows:</a:t>
            </a:r>
          </a:p>
          <a:p>
            <a:pPr marL="514350" indent="-514350">
              <a:buFont typeface="+mj-lt"/>
              <a:buAutoNum type="arabicPeriod"/>
            </a:pPr>
            <a:r>
              <a:rPr lang="en-US" dirty="0" smtClean="0">
                <a:latin typeface="Times New Roman" pitchFamily="18" charset="0"/>
                <a:cs typeface="Times New Roman" pitchFamily="18" charset="0"/>
              </a:rPr>
              <a:t>Number of phases</a:t>
            </a:r>
          </a:p>
          <a:p>
            <a:pPr marL="514350" indent="-514350">
              <a:buFont typeface="+mj-lt"/>
              <a:buAutoNum type="arabicPeriod"/>
            </a:pPr>
            <a:r>
              <a:rPr lang="en-US" dirty="0" smtClean="0">
                <a:latin typeface="Times New Roman" pitchFamily="18" charset="0"/>
                <a:cs typeface="Times New Roman" pitchFamily="18" charset="0"/>
              </a:rPr>
              <a:t>Stator connection</a:t>
            </a:r>
          </a:p>
          <a:p>
            <a:pPr marL="514350" indent="-514350">
              <a:buFont typeface="+mj-lt"/>
              <a:buAutoNum type="arabicPeriod"/>
            </a:pPr>
            <a:r>
              <a:rPr lang="en-US" dirty="0" smtClean="0">
                <a:latin typeface="Times New Roman" pitchFamily="18" charset="0"/>
                <a:cs typeface="Times New Roman" pitchFamily="18" charset="0"/>
              </a:rPr>
              <a:t>Rotor type</a:t>
            </a:r>
          </a:p>
          <a:p>
            <a:pPr marL="514350" indent="-514350">
              <a:buFont typeface="+mj-lt"/>
              <a:buAutoNum type="arabicPeriod"/>
            </a:pPr>
            <a:r>
              <a:rPr lang="en-US" dirty="0" smtClean="0">
                <a:latin typeface="Times New Roman" pitchFamily="18" charset="0"/>
                <a:cs typeface="Times New Roman" pitchFamily="18" charset="0"/>
              </a:rPr>
              <a:t>frequency</a:t>
            </a:r>
          </a:p>
          <a:p>
            <a:pPr marL="514350" indent="-514350">
              <a:buFont typeface="+mj-lt"/>
              <a:buAutoNum type="arabicPeriod"/>
            </a:pPr>
            <a:r>
              <a:rPr lang="en-US" dirty="0" smtClean="0">
                <a:latin typeface="Times New Roman" pitchFamily="18" charset="0"/>
                <a:cs typeface="Times New Roman" pitchFamily="18" charset="0"/>
              </a:rPr>
              <a:t>Rated stator voltage</a:t>
            </a:r>
          </a:p>
          <a:p>
            <a:pPr marL="514350" indent="-514350">
              <a:buFont typeface="+mj-lt"/>
              <a:buAutoNum type="arabicPeriod"/>
            </a:pPr>
            <a:r>
              <a:rPr lang="en-US" dirty="0" smtClean="0">
                <a:latin typeface="Times New Roman" pitchFamily="18" charset="0"/>
                <a:cs typeface="Times New Roman" pitchFamily="18" charset="0"/>
              </a:rPr>
              <a:t>Base speed RPM</a:t>
            </a:r>
          </a:p>
          <a:p>
            <a:pPr marL="514350" indent="-514350">
              <a:buFont typeface="+mj-lt"/>
              <a:buAutoNum type="arabicPeriod"/>
            </a:pPr>
            <a:r>
              <a:rPr lang="en-US" dirty="0" smtClean="0">
                <a:latin typeface="Times New Roman" pitchFamily="18" charset="0"/>
                <a:cs typeface="Times New Roman" pitchFamily="18" charset="0"/>
              </a:rPr>
              <a:t>Power output kW/HP</a:t>
            </a:r>
          </a:p>
          <a:p>
            <a:pPr marL="514350" indent="-514350">
              <a:buFont typeface="+mj-lt"/>
              <a:buAutoNum type="arabicPeriod"/>
            </a:pPr>
            <a:r>
              <a:rPr lang="en-US" dirty="0" smtClean="0">
                <a:latin typeface="Times New Roman" pitchFamily="18" charset="0"/>
                <a:cs typeface="Times New Roman" pitchFamily="18" charset="0"/>
              </a:rPr>
              <a:t>Insulation</a:t>
            </a:r>
          </a:p>
          <a:p>
            <a:pPr marL="514350" indent="-514350">
              <a:buFont typeface="+mj-lt"/>
              <a:buAutoNum type="arabicPeriod"/>
            </a:pPr>
            <a:r>
              <a:rPr lang="en-US" dirty="0" smtClean="0">
                <a:latin typeface="Times New Roman" pitchFamily="18" charset="0"/>
                <a:cs typeface="Times New Roman" pitchFamily="18" charset="0"/>
              </a:rPr>
              <a:t>Power factor</a:t>
            </a:r>
          </a:p>
          <a:p>
            <a:pPr marL="514350" indent="-514350">
              <a:buFont typeface="+mj-lt"/>
              <a:buAutoNum type="arabicPeriod"/>
            </a:pPr>
            <a:r>
              <a:rPr lang="en-US" dirty="0" smtClean="0">
                <a:latin typeface="Times New Roman" pitchFamily="18" charset="0"/>
                <a:cs typeface="Times New Roman" pitchFamily="18" charset="0"/>
              </a:rPr>
              <a:t>duty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286000"/>
            <a:ext cx="6400800" cy="1938992"/>
          </a:xfrm>
          <a:prstGeom prst="rect">
            <a:avLst/>
          </a:prstGeom>
          <a:noFill/>
        </p:spPr>
        <p:txBody>
          <a:bodyPr wrap="square" rtlCol="0">
            <a:spAutoFit/>
          </a:bodyPr>
          <a:lstStyle/>
          <a:p>
            <a:pPr algn="ctr"/>
            <a:r>
              <a:rPr lang="en-US" sz="6000" b="1" dirty="0" smtClean="0">
                <a:latin typeface="Times New Roman" pitchFamily="18" charset="0"/>
                <a:cs typeface="Times New Roman" pitchFamily="18" charset="0"/>
              </a:rPr>
              <a:t>SPECIAL MOTORS</a:t>
            </a:r>
            <a:endParaRPr lang="en-US" sz="6000"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Introduction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The induction motors are basically ac motors.</a:t>
            </a:r>
          </a:p>
          <a:p>
            <a:r>
              <a:rPr lang="en-US" dirty="0" smtClean="0">
                <a:latin typeface="Times New Roman" pitchFamily="18" charset="0"/>
                <a:cs typeface="Times New Roman" pitchFamily="18" charset="0"/>
              </a:rPr>
              <a:t>They can operate on either single phase or three phase ac supply, however the single phase induction motors are suitable only for few applications.</a:t>
            </a:r>
          </a:p>
          <a:p>
            <a:r>
              <a:rPr lang="en-US" dirty="0" smtClean="0">
                <a:latin typeface="Times New Roman" pitchFamily="18" charset="0"/>
                <a:cs typeface="Times New Roman" pitchFamily="18" charset="0"/>
              </a:rPr>
              <a:t>In almost 85% applications the three phase induction motors are preferred.</a:t>
            </a:r>
          </a:p>
          <a:p>
            <a:r>
              <a:rPr lang="en-US" dirty="0" smtClean="0">
                <a:latin typeface="Times New Roman" pitchFamily="18" charset="0"/>
                <a:cs typeface="Times New Roman" pitchFamily="18" charset="0"/>
              </a:rPr>
              <a:t>Depending on the type of rotor, the induction motor are classified into two types, slip ring induction motors and squirrel cage induction motors.</a:t>
            </a:r>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Single Phase Induction Motor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Times New Roman" pitchFamily="18" charset="0"/>
                <a:cs typeface="Times New Roman" pitchFamily="18" charset="0"/>
              </a:rPr>
              <a:t>It is more convenient to use single phase ac motors instead of </a:t>
            </a:r>
            <a:r>
              <a:rPr lang="en-US" dirty="0" err="1" smtClean="0">
                <a:latin typeface="Times New Roman" pitchFamily="18" charset="0"/>
                <a:cs typeface="Times New Roman" pitchFamily="18" charset="0"/>
              </a:rPr>
              <a:t>d.c</a:t>
            </a:r>
            <a:r>
              <a:rPr lang="en-US" dirty="0" smtClean="0">
                <a:latin typeface="Times New Roman" pitchFamily="18" charset="0"/>
                <a:cs typeface="Times New Roman" pitchFamily="18" charset="0"/>
              </a:rPr>
              <a:t>. motors. Practically single phase </a:t>
            </a:r>
            <a:r>
              <a:rPr lang="en-US" dirty="0" err="1" smtClean="0">
                <a:latin typeface="Times New Roman" pitchFamily="18" charset="0"/>
                <a:cs typeface="Times New Roman" pitchFamily="18" charset="0"/>
              </a:rPr>
              <a:t>a.c</a:t>
            </a:r>
            <a:r>
              <a:rPr lang="en-US" dirty="0" smtClean="0">
                <a:latin typeface="Times New Roman" pitchFamily="18" charset="0"/>
                <a:cs typeface="Times New Roman" pitchFamily="18" charset="0"/>
              </a:rPr>
              <a:t>. motors are used in most of the applications.</a:t>
            </a:r>
          </a:p>
          <a:p>
            <a:r>
              <a:rPr lang="en-US" b="1" dirty="0" smtClean="0">
                <a:latin typeface="Times New Roman" pitchFamily="18" charset="0"/>
                <a:cs typeface="Times New Roman" pitchFamily="18" charset="0"/>
              </a:rPr>
              <a:t>Construction:</a:t>
            </a:r>
          </a:p>
          <a:p>
            <a:pPr>
              <a:buFont typeface="Wingdings" pitchFamily="2" charset="2"/>
              <a:buChar char="Ø"/>
            </a:pPr>
            <a:r>
              <a:rPr lang="en-US" dirty="0" smtClean="0">
                <a:latin typeface="Times New Roman" pitchFamily="18" charset="0"/>
                <a:cs typeface="Times New Roman" pitchFamily="18" charset="0"/>
              </a:rPr>
              <a:t>A single phase induction motor has two main parts namely stator (the one which is stationary) and rotor (the one which is rotating).</a:t>
            </a:r>
          </a:p>
          <a:p>
            <a:pPr>
              <a:buFont typeface="Wingdings" pitchFamily="2" charset="2"/>
              <a:buChar char="Ø"/>
            </a:pPr>
            <a:r>
              <a:rPr lang="en-US" dirty="0" smtClean="0">
                <a:latin typeface="Times New Roman" pitchFamily="18" charset="0"/>
                <a:cs typeface="Times New Roman" pitchFamily="18" charset="0"/>
              </a:rPr>
              <a:t>The stator winding is connected across a single phase </a:t>
            </a:r>
            <a:r>
              <a:rPr lang="en-US" dirty="0" err="1" smtClean="0">
                <a:latin typeface="Times New Roman" pitchFamily="18" charset="0"/>
                <a:cs typeface="Times New Roman" pitchFamily="18" charset="0"/>
              </a:rPr>
              <a:t>a.c</a:t>
            </a:r>
            <a:r>
              <a:rPr lang="en-US" dirty="0" smtClean="0">
                <a:latin typeface="Times New Roman" pitchFamily="18" charset="0"/>
                <a:cs typeface="Times New Roman" pitchFamily="18" charset="0"/>
              </a:rPr>
              <a:t>. supply. The ac supply produces a rotating magnetic field in the </a:t>
            </a:r>
            <a:r>
              <a:rPr lang="en-US" dirty="0" err="1" smtClean="0">
                <a:latin typeface="Times New Roman" pitchFamily="18" charset="0"/>
                <a:cs typeface="Times New Roman" pitchFamily="18" charset="0"/>
              </a:rPr>
              <a:t>airgap</a:t>
            </a:r>
            <a:r>
              <a:rPr lang="en-US" dirty="0" smtClean="0">
                <a:latin typeface="Times New Roman" pitchFamily="18" charset="0"/>
                <a:cs typeface="Times New Roman" pitchFamily="18" charset="0"/>
              </a:rPr>
              <a:t> between the stator and rotor.</a:t>
            </a:r>
            <a:endParaRPr lang="en-US"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latin typeface="Times New Roman" pitchFamily="18" charset="0"/>
                <a:cs typeface="Times New Roman" pitchFamily="18" charset="0"/>
              </a:rPr>
              <a:t>The field rotates at a speed called synchronous speed and it is denoted by Ns.</a:t>
            </a:r>
          </a:p>
          <a:p>
            <a:pPr>
              <a:buFont typeface="Wingdings" pitchFamily="2" charset="2"/>
              <a:buChar char="Ø"/>
            </a:pPr>
            <a:r>
              <a:rPr lang="en-US" dirty="0" smtClean="0">
                <a:latin typeface="Times New Roman" pitchFamily="18" charset="0"/>
                <a:cs typeface="Times New Roman" pitchFamily="18" charset="0"/>
              </a:rPr>
              <a:t>The induction motor actually rotates at a speed which is slightly less than the synchronous speed.</a:t>
            </a:r>
          </a:p>
          <a:p>
            <a:pPr>
              <a:buFont typeface="Wingdings" pitchFamily="2" charset="2"/>
              <a:buChar char="Ø"/>
            </a:pPr>
            <a:r>
              <a:rPr lang="en-US" dirty="0" smtClean="0">
                <a:latin typeface="Times New Roman" pitchFamily="18" charset="0"/>
                <a:cs typeface="Times New Roman" pitchFamily="18" charset="0"/>
              </a:rPr>
              <a:t>As shown in fig.(1), the rotor consists of copper or aluminium bars which are permanently short circuited at both the ends using the conducting rings called end rings.</a:t>
            </a:r>
            <a:endParaRPr lang="en-US"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descr="squirrel cage rotor.png"/>
          <p:cNvPicPr>
            <a:picLocks noGrp="1" noChangeAspect="1"/>
          </p:cNvPicPr>
          <p:nvPr>
            <p:ph idx="1"/>
          </p:nvPr>
        </p:nvPicPr>
        <p:blipFill>
          <a:blip r:embed="rId2" cstate="print"/>
          <a:srcRect r="3061" b="17159"/>
          <a:stretch>
            <a:fillRect/>
          </a:stretch>
        </p:blipFill>
        <p:spPr>
          <a:xfrm>
            <a:off x="762000" y="2133600"/>
            <a:ext cx="7620000" cy="3124200"/>
          </a:xfrm>
        </p:spPr>
      </p:pic>
      <p:sp>
        <p:nvSpPr>
          <p:cNvPr id="7" name="TextBox 6"/>
          <p:cNvSpPr txBox="1"/>
          <p:nvPr/>
        </p:nvSpPr>
        <p:spPr>
          <a:xfrm>
            <a:off x="1219200" y="5257800"/>
            <a:ext cx="67818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Fig.(1): construction of a squirrel cage rotor</a:t>
            </a:r>
            <a:endParaRPr lang="en-US" b="1"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latin typeface="Times New Roman" pitchFamily="18" charset="0"/>
                <a:cs typeface="Times New Roman" pitchFamily="18" charset="0"/>
              </a:rPr>
              <a:t>Principle of operation:</a:t>
            </a:r>
          </a:p>
          <a:p>
            <a:pPr>
              <a:buFont typeface="Wingdings" pitchFamily="2" charset="2"/>
              <a:buChar char="Ø"/>
            </a:pPr>
            <a:r>
              <a:rPr lang="en-US" dirty="0" smtClean="0">
                <a:latin typeface="Times New Roman" pitchFamily="18" charset="0"/>
                <a:cs typeface="Times New Roman" pitchFamily="18" charset="0"/>
              </a:rPr>
              <a:t>A single phase ac supply is connected to the stator winding. This forces an alternating current through the stator winding. This current produces an alternating flux in the air gap between stator and rotor.</a:t>
            </a:r>
          </a:p>
          <a:p>
            <a:pPr>
              <a:buFont typeface="Wingdings" pitchFamily="2" charset="2"/>
              <a:buChar char="Ø"/>
            </a:pPr>
            <a:r>
              <a:rPr lang="en-US" dirty="0" smtClean="0">
                <a:latin typeface="Times New Roman" pitchFamily="18" charset="0"/>
                <a:cs typeface="Times New Roman" pitchFamily="18" charset="0"/>
              </a:rPr>
              <a:t>The alternating flux passes over the rotor conductors and induces an </a:t>
            </a:r>
            <a:r>
              <a:rPr lang="en-US" dirty="0" err="1" smtClean="0">
                <a:latin typeface="Times New Roman" pitchFamily="18" charset="0"/>
                <a:cs typeface="Times New Roman" pitchFamily="18" charset="0"/>
              </a:rPr>
              <a:t>emf</a:t>
            </a:r>
            <a:r>
              <a:rPr lang="en-US" dirty="0" smtClean="0">
                <a:latin typeface="Times New Roman" pitchFamily="18" charset="0"/>
                <a:cs typeface="Times New Roman" pitchFamily="18" charset="0"/>
              </a:rPr>
              <a:t> into it due to transformer action.</a:t>
            </a:r>
          </a:p>
          <a:p>
            <a:pPr>
              <a:buFont typeface="Wingdings" pitchFamily="2" charset="2"/>
              <a:buChar char="Ø"/>
            </a:pPr>
            <a:r>
              <a:rPr lang="en-US" dirty="0" smtClean="0">
                <a:latin typeface="Times New Roman" pitchFamily="18" charset="0"/>
                <a:cs typeface="Times New Roman" pitchFamily="18" charset="0"/>
              </a:rPr>
              <a:t>Due to this induced voltage, a current starts flowing through the rotor conductors. This current will then produces its own flux called as rotor flux</a:t>
            </a:r>
          </a:p>
          <a:p>
            <a:pPr>
              <a:buFont typeface="Wingdings" pitchFamily="2" charset="2"/>
              <a:buChar char="Ø"/>
            </a:pPr>
            <a:r>
              <a:rPr lang="en-US" dirty="0" smtClean="0">
                <a:latin typeface="Times New Roman" pitchFamily="18" charset="0"/>
                <a:cs typeface="Times New Roman" pitchFamily="18" charset="0"/>
              </a:rPr>
              <a:t>The main flux produced by the stator winding interacts with the rotor flux to produce the torque.</a:t>
            </a:r>
          </a:p>
          <a:p>
            <a:pPr>
              <a:buFont typeface="Wingdings" pitchFamily="2" charset="2"/>
              <a:buChar char="Ø"/>
            </a:pPr>
            <a:endParaRPr lang="en-US"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dirty="0" smtClean="0">
                <a:latin typeface="Times New Roman" pitchFamily="18" charset="0"/>
                <a:cs typeface="Times New Roman" pitchFamily="18" charset="0"/>
              </a:rPr>
              <a:t>The rotor flux gets produced due to the principle of induction hence it is called as induction motor.</a:t>
            </a:r>
          </a:p>
          <a:p>
            <a:pPr>
              <a:buFont typeface="Wingdings" pitchFamily="2" charset="2"/>
              <a:buChar char="Ø"/>
            </a:pPr>
            <a:r>
              <a:rPr lang="en-US" dirty="0" smtClean="0">
                <a:latin typeface="Times New Roman" pitchFamily="18" charset="0"/>
                <a:cs typeface="Times New Roman" pitchFamily="18" charset="0"/>
              </a:rPr>
              <a:t>But single phase induction motor are not self starting, like DC motors.</a:t>
            </a:r>
          </a:p>
          <a:p>
            <a:pPr marL="0" indent="0">
              <a:buNone/>
            </a:pPr>
            <a:endParaRPr lang="en-US"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Types of single phase induction motor:</a:t>
            </a:r>
          </a:p>
          <a:p>
            <a:pPr>
              <a:buFont typeface="Wingdings" pitchFamily="2" charset="2"/>
              <a:buChar char="Ø"/>
            </a:pPr>
            <a:r>
              <a:rPr lang="en-US" dirty="0" smtClean="0">
                <a:latin typeface="Times New Roman" pitchFamily="18" charset="0"/>
                <a:cs typeface="Times New Roman" pitchFamily="18" charset="0"/>
              </a:rPr>
              <a:t>Some of the methods used to make an induction motor self starting. Based on these techniques, the single phase induction motor are classified as follows:</a:t>
            </a:r>
          </a:p>
          <a:p>
            <a:pPr marL="514350" indent="-514350">
              <a:buFont typeface="+mj-lt"/>
              <a:buAutoNum type="arabicPeriod"/>
            </a:pPr>
            <a:r>
              <a:rPr lang="en-US" dirty="0" smtClean="0">
                <a:latin typeface="Times New Roman" pitchFamily="18" charset="0"/>
                <a:cs typeface="Times New Roman" pitchFamily="18" charset="0"/>
              </a:rPr>
              <a:t>Split phase induction motor</a:t>
            </a:r>
          </a:p>
          <a:p>
            <a:pPr marL="514350" indent="-514350">
              <a:buFont typeface="+mj-lt"/>
              <a:buAutoNum type="arabicPeriod"/>
            </a:pPr>
            <a:r>
              <a:rPr lang="en-US" dirty="0" smtClean="0">
                <a:latin typeface="Times New Roman" pitchFamily="18" charset="0"/>
                <a:cs typeface="Times New Roman" pitchFamily="18" charset="0"/>
              </a:rPr>
              <a:t>Capacitor start induction motor</a:t>
            </a:r>
          </a:p>
          <a:p>
            <a:pPr marL="514350" indent="-514350">
              <a:buFont typeface="+mj-lt"/>
              <a:buAutoNum type="arabicPeriod"/>
            </a:pPr>
            <a:r>
              <a:rPr lang="en-US" dirty="0" smtClean="0">
                <a:latin typeface="Times New Roman" pitchFamily="18" charset="0"/>
                <a:cs typeface="Times New Roman" pitchFamily="18" charset="0"/>
              </a:rPr>
              <a:t>Capacitor start, capacitor run induction motor</a:t>
            </a:r>
          </a:p>
          <a:p>
            <a:pPr marL="514350" indent="-514350">
              <a:buFont typeface="+mj-lt"/>
              <a:buAutoNum type="arabicPeriod"/>
            </a:pPr>
            <a:r>
              <a:rPr lang="en-US" dirty="0" smtClean="0">
                <a:latin typeface="Times New Roman" pitchFamily="18" charset="0"/>
                <a:cs typeface="Times New Roman" pitchFamily="18" charset="0"/>
              </a:rPr>
              <a:t>Shaded pole induction motor. </a:t>
            </a:r>
            <a:endParaRPr lang="en-US"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Resistive Split Phase Induction Motor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construction of split phase induction motor is as shown in fig.(1).</a:t>
            </a:r>
          </a:p>
          <a:p>
            <a:r>
              <a:rPr lang="en-US" dirty="0" smtClean="0">
                <a:latin typeface="Times New Roman" pitchFamily="18" charset="0"/>
                <a:cs typeface="Times New Roman" pitchFamily="18" charset="0"/>
              </a:rPr>
              <a:t>This motor consists of two winding namely the main winding and the auxillary (starting) winding.</a:t>
            </a:r>
          </a:p>
          <a:p>
            <a:r>
              <a:rPr lang="en-US" dirty="0" smtClean="0">
                <a:latin typeface="Times New Roman" pitchFamily="18" charset="0"/>
                <a:cs typeface="Times New Roman" pitchFamily="18" charset="0"/>
              </a:rPr>
              <a:t>The main winding is highly inductive while starting winding is resistive.</a:t>
            </a:r>
            <a:endParaRPr lang="en-US"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pic>
        <p:nvPicPr>
          <p:cNvPr id="6" name="Content Placeholder 3" descr="Split-phase-induction-motor-circuit-diagram.jpg"/>
          <p:cNvPicPr>
            <a:picLocks noChangeAspect="1"/>
          </p:cNvPicPr>
          <p:nvPr/>
        </p:nvPicPr>
        <p:blipFill>
          <a:blip r:embed="rId2" cstate="print"/>
          <a:srcRect r="34353" b="10526"/>
          <a:stretch>
            <a:fillRect/>
          </a:stretch>
        </p:blipFill>
        <p:spPr>
          <a:xfrm>
            <a:off x="838200" y="2438400"/>
            <a:ext cx="6858000" cy="2971800"/>
          </a:xfrm>
          <a:prstGeom prst="rect">
            <a:avLst/>
          </a:prstGeom>
        </p:spPr>
      </p:pic>
      <p:sp>
        <p:nvSpPr>
          <p:cNvPr id="9" name="TextBox 8"/>
          <p:cNvSpPr txBox="1"/>
          <p:nvPr/>
        </p:nvSpPr>
        <p:spPr>
          <a:xfrm>
            <a:off x="1066800" y="5410200"/>
            <a:ext cx="57912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Fig.(1): Split Phase Type Induction Motor</a:t>
            </a:r>
            <a:endParaRPr lang="en-US" b="1"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211763"/>
          </a:xfrm>
        </p:spPr>
        <p:txBody>
          <a:bodyPr>
            <a:noAutofit/>
          </a:bodyPr>
          <a:lstStyle/>
          <a:p>
            <a:r>
              <a:rPr lang="en-US" sz="2300" b="1" dirty="0" smtClean="0">
                <a:latin typeface="Times New Roman" pitchFamily="18" charset="0"/>
                <a:cs typeface="Times New Roman" pitchFamily="18" charset="0"/>
              </a:rPr>
              <a:t>Principle of operation:</a:t>
            </a:r>
          </a:p>
          <a:p>
            <a:pPr>
              <a:buFont typeface="Wingdings" pitchFamily="2" charset="2"/>
              <a:buChar char="Ø"/>
            </a:pPr>
            <a:r>
              <a:rPr lang="en-US" sz="2300" dirty="0" smtClean="0">
                <a:latin typeface="Times New Roman" pitchFamily="18" charset="0"/>
                <a:cs typeface="Times New Roman" pitchFamily="18" charset="0"/>
              </a:rPr>
              <a:t>The current flowing through the main winding (</a:t>
            </a:r>
            <a:r>
              <a:rPr lang="en-US" sz="2300" dirty="0" err="1" smtClean="0">
                <a:latin typeface="Times New Roman" pitchFamily="18" charset="0"/>
                <a:cs typeface="Times New Roman" pitchFamily="18" charset="0"/>
              </a:rPr>
              <a:t>I</a:t>
            </a:r>
            <a:r>
              <a:rPr lang="en-US" sz="2300" baseline="-25000" dirty="0" err="1" smtClean="0">
                <a:latin typeface="Times New Roman" pitchFamily="18" charset="0"/>
                <a:cs typeface="Times New Roman" pitchFamily="18" charset="0"/>
              </a:rPr>
              <a:t>m</a:t>
            </a:r>
            <a:r>
              <a:rPr lang="en-US" sz="2300" dirty="0" smtClean="0">
                <a:latin typeface="Times New Roman" pitchFamily="18" charset="0"/>
                <a:cs typeface="Times New Roman" pitchFamily="18" charset="0"/>
              </a:rPr>
              <a:t>) lags behind the V by 90</a:t>
            </a:r>
            <a:r>
              <a:rPr lang="en-US" sz="2300" baseline="30000" dirty="0" smtClean="0">
                <a:latin typeface="Times New Roman" pitchFamily="18" charset="0"/>
                <a:cs typeface="Times New Roman" pitchFamily="18" charset="0"/>
              </a:rPr>
              <a:t>0</a:t>
            </a:r>
            <a:r>
              <a:rPr lang="en-US" sz="2300" dirty="0" smtClean="0">
                <a:latin typeface="Times New Roman" pitchFamily="18" charset="0"/>
                <a:cs typeface="Times New Roman" pitchFamily="18" charset="0"/>
              </a:rPr>
              <a:t> since the main winding is highly inductive.</a:t>
            </a:r>
          </a:p>
          <a:p>
            <a:pPr>
              <a:buFont typeface="Wingdings" pitchFamily="2" charset="2"/>
              <a:buChar char="Ø"/>
            </a:pPr>
            <a:r>
              <a:rPr lang="en-US" sz="2300" dirty="0" smtClean="0">
                <a:latin typeface="Times New Roman" pitchFamily="18" charset="0"/>
                <a:cs typeface="Times New Roman" pitchFamily="18" charset="0"/>
              </a:rPr>
              <a:t>The current flowing through the starting winding (</a:t>
            </a:r>
            <a:r>
              <a:rPr lang="en-US" sz="2300" dirty="0" err="1" smtClean="0">
                <a:latin typeface="Times New Roman" pitchFamily="18" charset="0"/>
                <a:cs typeface="Times New Roman" pitchFamily="18" charset="0"/>
              </a:rPr>
              <a:t>I</a:t>
            </a:r>
            <a:r>
              <a:rPr lang="en-US" sz="2300" baseline="-25000" dirty="0" err="1" smtClean="0">
                <a:latin typeface="Times New Roman" pitchFamily="18" charset="0"/>
                <a:cs typeface="Times New Roman" pitchFamily="18" charset="0"/>
              </a:rPr>
              <a:t>st</a:t>
            </a:r>
            <a:r>
              <a:rPr lang="en-US" sz="2300" dirty="0" smtClean="0">
                <a:latin typeface="Times New Roman" pitchFamily="18" charset="0"/>
                <a:cs typeface="Times New Roman" pitchFamily="18" charset="0"/>
              </a:rPr>
              <a:t>) is almost in phase with the supply voltage V as this winding is resistive.</a:t>
            </a:r>
          </a:p>
          <a:p>
            <a:pPr>
              <a:buFont typeface="Wingdings" pitchFamily="2" charset="2"/>
              <a:buChar char="Ø"/>
            </a:pPr>
            <a:r>
              <a:rPr lang="en-US" sz="2300" dirty="0" smtClean="0">
                <a:latin typeface="Times New Roman" pitchFamily="18" charset="0"/>
                <a:cs typeface="Times New Roman" pitchFamily="18" charset="0"/>
              </a:rPr>
              <a:t>The fluxes produced due to these currents will be placed 90</a:t>
            </a:r>
            <a:r>
              <a:rPr lang="en-US" sz="2300" baseline="30000" dirty="0" smtClean="0">
                <a:latin typeface="Times New Roman" pitchFamily="18" charset="0"/>
                <a:cs typeface="Times New Roman" pitchFamily="18" charset="0"/>
              </a:rPr>
              <a:t>0</a:t>
            </a:r>
            <a:r>
              <a:rPr lang="en-US" sz="2300" dirty="0" smtClean="0">
                <a:latin typeface="Times New Roman" pitchFamily="18" charset="0"/>
                <a:cs typeface="Times New Roman" pitchFamily="18" charset="0"/>
              </a:rPr>
              <a:t> with respect each other. And the resultant of these fluxes will be a rotating magnetic field. Due to the RMF a non-zero starting torque acting in one direction will be produced.</a:t>
            </a:r>
          </a:p>
          <a:p>
            <a:pPr>
              <a:buFont typeface="Wingdings" pitchFamily="2" charset="2"/>
              <a:buChar char="Ø"/>
            </a:pPr>
            <a:r>
              <a:rPr lang="en-US" sz="2300" dirty="0" smtClean="0">
                <a:latin typeface="Times New Roman" pitchFamily="18" charset="0"/>
                <a:cs typeface="Times New Roman" pitchFamily="18" charset="0"/>
              </a:rPr>
              <a:t>The centrifugal switch connected in series with the starting winding gets automatically open circuited when the motor speed reaches about 70% to 80% of the synchronous speed.</a:t>
            </a:r>
          </a:p>
          <a:p>
            <a:pPr>
              <a:buFont typeface="Wingdings" pitchFamily="2" charset="2"/>
              <a:buChar char="Ø"/>
            </a:pPr>
            <a:r>
              <a:rPr lang="en-US" sz="2300" dirty="0" smtClean="0">
                <a:latin typeface="Times New Roman" pitchFamily="18" charset="0"/>
                <a:cs typeface="Times New Roman" pitchFamily="18" charset="0"/>
              </a:rPr>
              <a:t>After that the motor rotate only on the main winding. Thus under the running condition the auxillary winding remains out of the circuit.</a:t>
            </a:r>
          </a:p>
          <a:p>
            <a:pPr>
              <a:buFont typeface="Wingdings" pitchFamily="2" charset="2"/>
              <a:buChar char="Ø"/>
            </a:pPr>
            <a:endParaRPr lang="en-US" sz="2300" dirty="0" smtClean="0">
              <a:latin typeface="Times New Roman" pitchFamily="18" charset="0"/>
              <a:cs typeface="Times New Roman" pitchFamily="18" charset="0"/>
            </a:endParaRPr>
          </a:p>
          <a:p>
            <a:pPr>
              <a:buFont typeface="Wingdings" pitchFamily="2" charset="2"/>
              <a:buChar char="Ø"/>
            </a:pPr>
            <a:endParaRPr lang="en-US" sz="23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Ø"/>
            </a:pPr>
            <a:r>
              <a:rPr lang="en-US" dirty="0" smtClean="0">
                <a:latin typeface="Times New Roman" pitchFamily="18" charset="0"/>
                <a:cs typeface="Times New Roman" pitchFamily="18" charset="0"/>
              </a:rPr>
              <a:t>The direction of rotation of split phase motor can be reversed by reversing the terminals of either main winding or starting winding. The direction of rotation changes due to the reversal in direction of rotating magnetic field.</a:t>
            </a:r>
          </a:p>
          <a:p>
            <a:pPr>
              <a:buNone/>
            </a:pP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Applications:</a:t>
            </a:r>
          </a:p>
          <a:p>
            <a:pPr>
              <a:buFont typeface="Wingdings" pitchFamily="2" charset="2"/>
              <a:buChar char="Ø"/>
            </a:pPr>
            <a:r>
              <a:rPr lang="en-US" dirty="0" smtClean="0">
                <a:latin typeface="Times New Roman" pitchFamily="18" charset="0"/>
                <a:cs typeface="Times New Roman" pitchFamily="18" charset="0"/>
              </a:rPr>
              <a:t>The starting torque of this motor is poor. So it is used in following applications:</a:t>
            </a:r>
          </a:p>
          <a:p>
            <a:pPr marL="514350" indent="-514350">
              <a:buFont typeface="+mj-lt"/>
              <a:buAutoNum type="arabicPeriod"/>
            </a:pPr>
            <a:r>
              <a:rPr lang="en-US" dirty="0" smtClean="0">
                <a:latin typeface="Times New Roman" pitchFamily="18" charset="0"/>
                <a:cs typeface="Times New Roman" pitchFamily="18" charset="0"/>
              </a:rPr>
              <a:t>Fans and blowers</a:t>
            </a:r>
          </a:p>
          <a:p>
            <a:pPr marL="514350" indent="-514350">
              <a:buFont typeface="+mj-lt"/>
              <a:buAutoNum type="arabicPeriod"/>
            </a:pPr>
            <a:r>
              <a:rPr lang="en-US" dirty="0" smtClean="0">
                <a:latin typeface="Times New Roman" pitchFamily="18" charset="0"/>
                <a:cs typeface="Times New Roman" pitchFamily="18" charset="0"/>
              </a:rPr>
              <a:t>Washing machines</a:t>
            </a:r>
          </a:p>
          <a:p>
            <a:pPr marL="514350" indent="-514350">
              <a:buFont typeface="+mj-lt"/>
              <a:buAutoNum type="arabicPeriod"/>
            </a:pPr>
            <a:r>
              <a:rPr lang="en-US" dirty="0" smtClean="0">
                <a:latin typeface="Times New Roman" pitchFamily="18" charset="0"/>
                <a:cs typeface="Times New Roman" pitchFamily="18" charset="0"/>
              </a:rPr>
              <a:t>Centrifugal pumps</a:t>
            </a:r>
            <a:endParaRPr lang="en-US"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Capacitor Start Induction Motor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029200"/>
          </a:xfrm>
        </p:spPr>
        <p:txBody>
          <a:bodyPr>
            <a:noAutofit/>
          </a:bodyPr>
          <a:lstStyle/>
          <a:p>
            <a:r>
              <a:rPr lang="en-US" sz="2600" dirty="0" smtClean="0">
                <a:latin typeface="Times New Roman" pitchFamily="18" charset="0"/>
                <a:cs typeface="Times New Roman" pitchFamily="18" charset="0"/>
              </a:rPr>
              <a:t>The construction of this motor is as shown in fig.(1a).</a:t>
            </a:r>
          </a:p>
          <a:p>
            <a:r>
              <a:rPr lang="en-US" sz="2600" dirty="0" smtClean="0">
                <a:latin typeface="Times New Roman" pitchFamily="18" charset="0"/>
                <a:cs typeface="Times New Roman" pitchFamily="18" charset="0"/>
              </a:rPr>
              <a:t>As shown in fig, the starting winding connected in series with the capacitor draws a leading current while the main winding continues to draw the lagging  current.</a:t>
            </a:r>
          </a:p>
          <a:p>
            <a:r>
              <a:rPr lang="en-US" sz="2600" dirty="0" smtClean="0">
                <a:latin typeface="Times New Roman" pitchFamily="18" charset="0"/>
                <a:cs typeface="Times New Roman" pitchFamily="18" charset="0"/>
              </a:rPr>
              <a:t>Due to this the fluxes produce a rotating magnetic field which result in the rotation of the motor.</a:t>
            </a:r>
          </a:p>
          <a:p>
            <a:r>
              <a:rPr lang="en-US" sz="2600" dirty="0" smtClean="0">
                <a:latin typeface="Times New Roman" pitchFamily="18" charset="0"/>
                <a:cs typeface="Times New Roman" pitchFamily="18" charset="0"/>
              </a:rPr>
              <a:t>The current (</a:t>
            </a:r>
            <a:r>
              <a:rPr lang="en-US" sz="2600" dirty="0" err="1" smtClean="0">
                <a:latin typeface="Times New Roman" pitchFamily="18" charset="0"/>
                <a:cs typeface="Times New Roman" pitchFamily="18" charset="0"/>
              </a:rPr>
              <a:t>I</a:t>
            </a:r>
            <a:r>
              <a:rPr lang="en-US" sz="2600" baseline="-25000" dirty="0" err="1" smtClean="0">
                <a:latin typeface="Times New Roman" pitchFamily="18" charset="0"/>
                <a:cs typeface="Times New Roman" pitchFamily="18" charset="0"/>
              </a:rPr>
              <a:t>m</a:t>
            </a:r>
            <a:r>
              <a:rPr lang="en-US" sz="2600" dirty="0" smtClean="0">
                <a:latin typeface="Times New Roman" pitchFamily="18" charset="0"/>
                <a:cs typeface="Times New Roman" pitchFamily="18" charset="0"/>
              </a:rPr>
              <a:t>) through the main winding will lag behi9nd the source voltage as the main winding is inductive. But the angle (</a:t>
            </a:r>
            <a:r>
              <a:rPr lang="en-US" sz="2600" dirty="0" err="1" smtClean="0">
                <a:latin typeface="Times New Roman" pitchFamily="18" charset="0"/>
                <a:cs typeface="Times New Roman" pitchFamily="18" charset="0"/>
              </a:rPr>
              <a:t>I</a:t>
            </a:r>
            <a:r>
              <a:rPr lang="en-US" sz="2600" baseline="-25000" dirty="0" err="1" smtClean="0">
                <a:latin typeface="Times New Roman" pitchFamily="18" charset="0"/>
                <a:cs typeface="Times New Roman" pitchFamily="18" charset="0"/>
              </a:rPr>
              <a:t>st</a:t>
            </a:r>
            <a:r>
              <a:rPr lang="en-US" sz="2600" dirty="0" smtClean="0">
                <a:latin typeface="Times New Roman" pitchFamily="18" charset="0"/>
                <a:cs typeface="Times New Roman" pitchFamily="18" charset="0"/>
              </a:rPr>
              <a:t>) through the starting winding leads the supply voltage by some angle due to the presence of capacitor. Hence the angle between the fluxes produced by </a:t>
            </a:r>
            <a:r>
              <a:rPr lang="en-US" sz="2600" dirty="0" err="1" smtClean="0">
                <a:latin typeface="Times New Roman" pitchFamily="18" charset="0"/>
                <a:cs typeface="Times New Roman" pitchFamily="18" charset="0"/>
              </a:rPr>
              <a:t>I</a:t>
            </a:r>
            <a:r>
              <a:rPr lang="en-US" sz="2600" baseline="-25000" dirty="0" err="1" smtClean="0">
                <a:latin typeface="Times New Roman" pitchFamily="18" charset="0"/>
                <a:cs typeface="Times New Roman" pitchFamily="18" charset="0"/>
              </a:rPr>
              <a:t>m</a:t>
            </a:r>
            <a:r>
              <a:rPr lang="en-US" sz="2600" dirty="0" smtClean="0">
                <a:latin typeface="Times New Roman" pitchFamily="18" charset="0"/>
                <a:cs typeface="Times New Roman" pitchFamily="18" charset="0"/>
              </a:rPr>
              <a:t> and </a:t>
            </a:r>
            <a:r>
              <a:rPr lang="en-US" sz="2600" dirty="0" err="1" smtClean="0">
                <a:latin typeface="Times New Roman" pitchFamily="18" charset="0"/>
                <a:cs typeface="Times New Roman" pitchFamily="18" charset="0"/>
              </a:rPr>
              <a:t>I</a:t>
            </a:r>
            <a:r>
              <a:rPr lang="en-US" sz="2600" baseline="-25000" dirty="0" err="1" smtClean="0">
                <a:latin typeface="Times New Roman" pitchFamily="18" charset="0"/>
                <a:cs typeface="Times New Roman" pitchFamily="18" charset="0"/>
              </a:rPr>
              <a:t>st</a:t>
            </a:r>
            <a:r>
              <a:rPr lang="en-US" sz="2600" baseline="-250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will be large as shown in fig.(1b).</a:t>
            </a:r>
            <a:endParaRPr lang="en-US" sz="2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latin typeface="Times New Roman" pitchFamily="18" charset="0"/>
                <a:cs typeface="Times New Roman" pitchFamily="18" charset="0"/>
              </a:rPr>
              <a:t>Advantages of induction motors over DC motors:</a:t>
            </a:r>
          </a:p>
          <a:p>
            <a:pPr marL="514350" indent="-514350">
              <a:buFont typeface="+mj-lt"/>
              <a:buAutoNum type="arabicPeriod"/>
            </a:pPr>
            <a:r>
              <a:rPr lang="en-US" dirty="0" smtClean="0">
                <a:latin typeface="Times New Roman" pitchFamily="18" charset="0"/>
                <a:cs typeface="Times New Roman" pitchFamily="18" charset="0"/>
              </a:rPr>
              <a:t>Low maintenance requirement.</a:t>
            </a:r>
          </a:p>
          <a:p>
            <a:pPr marL="514350" indent="-514350">
              <a:buFont typeface="+mj-lt"/>
              <a:buAutoNum type="arabicPeriod"/>
            </a:pPr>
            <a:r>
              <a:rPr lang="en-US" dirty="0" smtClean="0">
                <a:latin typeface="Times New Roman" pitchFamily="18" charset="0"/>
                <a:cs typeface="Times New Roman" pitchFamily="18" charset="0"/>
              </a:rPr>
              <a:t>Ruggedness, smaller size and weight.</a:t>
            </a:r>
          </a:p>
          <a:p>
            <a:pPr marL="514350" indent="-514350">
              <a:buFont typeface="+mj-lt"/>
              <a:buAutoNum type="arabicPeriod"/>
            </a:pPr>
            <a:r>
              <a:rPr lang="en-US" dirty="0" smtClean="0">
                <a:latin typeface="Times New Roman" pitchFamily="18" charset="0"/>
                <a:cs typeface="Times New Roman" pitchFamily="18" charset="0"/>
              </a:rPr>
              <a:t>Low cost.</a:t>
            </a:r>
          </a:p>
          <a:p>
            <a:pPr marL="514350" indent="-514350">
              <a:buFont typeface="+mj-lt"/>
              <a:buAutoNum type="arabicPeriod"/>
            </a:pPr>
            <a:r>
              <a:rPr lang="en-US" dirty="0" smtClean="0">
                <a:latin typeface="Times New Roman" pitchFamily="18" charset="0"/>
                <a:cs typeface="Times New Roman" pitchFamily="18" charset="0"/>
              </a:rPr>
              <a:t>They can operate in dusty and explosive environment.</a:t>
            </a:r>
          </a:p>
          <a:p>
            <a:pPr marL="514350" indent="-514350">
              <a:buFont typeface="+mj-lt"/>
              <a:buAutoNum type="arabicPeriod"/>
            </a:pPr>
            <a:r>
              <a:rPr lang="en-US" dirty="0" smtClean="0">
                <a:latin typeface="Times New Roman" pitchFamily="18" charset="0"/>
                <a:cs typeface="Times New Roman" pitchFamily="18" charset="0"/>
              </a:rPr>
              <a:t>They can operate at much higher speed.</a:t>
            </a:r>
          </a:p>
          <a:p>
            <a:pPr marL="514350" indent="-514350">
              <a:buFont typeface="+mj-lt"/>
              <a:buAutoNum type="arabicPeriod"/>
            </a:pPr>
            <a:r>
              <a:rPr lang="en-US" dirty="0" smtClean="0">
                <a:latin typeface="Times New Roman" pitchFamily="18" charset="0"/>
                <a:cs typeface="Times New Roman" pitchFamily="18" charset="0"/>
              </a:rPr>
              <a:t>It can produce sufficient torque.</a:t>
            </a:r>
          </a:p>
          <a:p>
            <a:pPr marL="514350" indent="-514350">
              <a:buFont typeface="+mj-lt"/>
              <a:buAutoNum type="arabicPeriod"/>
            </a:pPr>
            <a:r>
              <a:rPr lang="en-US" dirty="0" smtClean="0">
                <a:latin typeface="Times New Roman" pitchFamily="18" charset="0"/>
                <a:cs typeface="Times New Roman" pitchFamily="18" charset="0"/>
              </a:rPr>
              <a:t>Speed control by using thyristors can give a wide range of speeds</a:t>
            </a:r>
            <a:r>
              <a:rPr lang="en-US" dirty="0" smtClean="0"/>
              <a:t>.</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Due to this large angle, the starting torque produced by the capacitor start motor produces a larger starting torque as compared to that produced by the split phase induction motor.</a:t>
            </a:r>
          </a:p>
          <a:p>
            <a:r>
              <a:rPr lang="en-US" dirty="0" smtClean="0">
                <a:latin typeface="Times New Roman" pitchFamily="18" charset="0"/>
                <a:cs typeface="Times New Roman" pitchFamily="18" charset="0"/>
              </a:rPr>
              <a:t>As soon as the speed reaches 75% to 80% of the maximum speed, the centrifugal switch is automatically open circuited and the starting winding </a:t>
            </a:r>
            <a:r>
              <a:rPr lang="en-US" dirty="0" err="1" smtClean="0">
                <a:latin typeface="Times New Roman" pitchFamily="18" charset="0"/>
                <a:cs typeface="Times New Roman" pitchFamily="18" charset="0"/>
              </a:rPr>
              <a:t>alongwith</a:t>
            </a:r>
            <a:r>
              <a:rPr lang="en-US" dirty="0" smtClean="0">
                <a:latin typeface="Times New Roman" pitchFamily="18" charset="0"/>
                <a:cs typeface="Times New Roman" pitchFamily="18" charset="0"/>
              </a:rPr>
              <a:t> the capacitor goes out of the circuit.</a:t>
            </a:r>
          </a:p>
          <a:p>
            <a:r>
              <a:rPr lang="en-US" dirty="0" smtClean="0">
                <a:latin typeface="Times New Roman" pitchFamily="18" charset="0"/>
                <a:cs typeface="Times New Roman" pitchFamily="18" charset="0"/>
              </a:rPr>
              <a:t>The induction motor will then be running only on the flux produced by the main winding.</a:t>
            </a:r>
            <a:endParaRPr lang="en-US"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capacitor-start--induction-motor-20-02-15.gif"/>
          <p:cNvPicPr>
            <a:picLocks noGrp="1" noChangeAspect="1"/>
          </p:cNvPicPr>
          <p:nvPr>
            <p:ph idx="1"/>
          </p:nvPr>
        </p:nvPicPr>
        <p:blipFill>
          <a:blip r:embed="rId2" cstate="print"/>
          <a:srcRect/>
          <a:stretch>
            <a:fillRect/>
          </a:stretch>
        </p:blipFill>
        <p:spPr>
          <a:xfrm>
            <a:off x="533400" y="1981200"/>
            <a:ext cx="8153400" cy="3581400"/>
          </a:xfrm>
        </p:spPr>
      </p:pic>
      <p:sp>
        <p:nvSpPr>
          <p:cNvPr id="9" name="TextBox 8"/>
          <p:cNvSpPr txBox="1"/>
          <p:nvPr/>
        </p:nvSpPr>
        <p:spPr>
          <a:xfrm>
            <a:off x="838200" y="5638800"/>
            <a:ext cx="79248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Fig.(1): Capacitor Start Motor</a:t>
            </a:r>
            <a:endParaRPr lang="en-US" b="1"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latin typeface="Times New Roman" pitchFamily="18" charset="0"/>
                <a:cs typeface="Times New Roman" pitchFamily="18" charset="0"/>
              </a:rPr>
              <a:t>Capacitor Start Capacitor Run Motor:</a:t>
            </a:r>
          </a:p>
          <a:p>
            <a:pPr>
              <a:buFont typeface="Wingdings" pitchFamily="2" charset="2"/>
              <a:buChar char="Ø"/>
            </a:pPr>
            <a:r>
              <a:rPr lang="en-US" dirty="0" smtClean="0">
                <a:latin typeface="Times New Roman" pitchFamily="18" charset="0"/>
                <a:cs typeface="Times New Roman" pitchFamily="18" charset="0"/>
              </a:rPr>
              <a:t>Fig.(2) shows the construction of capacitor start capacitor run motor. It shows that there is no centrifugal switch, hence the capacitor will not go out of the circuit at all.</a:t>
            </a:r>
          </a:p>
          <a:p>
            <a:pPr>
              <a:buFont typeface="Wingdings" pitchFamily="2" charset="2"/>
              <a:buChar char="Ø"/>
            </a:pPr>
            <a:r>
              <a:rPr lang="en-US" dirty="0" smtClean="0">
                <a:latin typeface="Times New Roman" pitchFamily="18" charset="0"/>
                <a:cs typeface="Times New Roman" pitchFamily="18" charset="0"/>
              </a:rPr>
              <a:t>The direction reversal for capacitor type motors can be achieved by interchanging the connection of main and auxiliary windings.</a:t>
            </a:r>
          </a:p>
          <a:p>
            <a:pPr>
              <a:buFont typeface="Wingdings" pitchFamily="2" charset="2"/>
              <a:buChar char="Ø"/>
            </a:pPr>
            <a:r>
              <a:rPr lang="en-US" dirty="0" smtClean="0">
                <a:latin typeface="Times New Roman" pitchFamily="18" charset="0"/>
                <a:cs typeface="Times New Roman" pitchFamily="18" charset="0"/>
              </a:rPr>
              <a:t>This will interchange the fields produced by the two winding. The interchanged phase shifted fields will reverse the direction of the motor.</a:t>
            </a:r>
          </a:p>
          <a:p>
            <a:pPr>
              <a:buFont typeface="Wingdings" pitchFamily="2" charset="2"/>
              <a:buChar char="Ø"/>
            </a:pPr>
            <a:r>
              <a:rPr lang="en-US" dirty="0" smtClean="0">
                <a:latin typeface="Times New Roman" pitchFamily="18" charset="0"/>
                <a:cs typeface="Times New Roman" pitchFamily="18" charset="0"/>
              </a:rPr>
              <a:t>The main advantage of these motors is the high starting torque that they can produce. The starting torque can be as high as 300 to 400% of the full load torque. </a:t>
            </a:r>
            <a:endParaRPr lang="en-US"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citor start capcitor rum motor.png"/>
          <p:cNvPicPr>
            <a:picLocks noGrp="1" noChangeAspect="1"/>
          </p:cNvPicPr>
          <p:nvPr>
            <p:ph idx="1"/>
          </p:nvPr>
        </p:nvPicPr>
        <p:blipFill>
          <a:blip r:embed="rId2" cstate="print"/>
          <a:stretch>
            <a:fillRect/>
          </a:stretch>
        </p:blipFill>
        <p:spPr>
          <a:xfrm>
            <a:off x="914400" y="1676400"/>
            <a:ext cx="7620000" cy="3429000"/>
          </a:xfrm>
        </p:spPr>
      </p:pic>
      <p:sp>
        <p:nvSpPr>
          <p:cNvPr id="5" name="TextBox 4"/>
          <p:cNvSpPr txBox="1"/>
          <p:nvPr/>
        </p:nvSpPr>
        <p:spPr>
          <a:xfrm>
            <a:off x="1219200" y="5181600"/>
            <a:ext cx="66294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Fig.(2): Capacitor Start Capacitor Run Motor</a:t>
            </a:r>
            <a:endParaRPr lang="en-US" b="1"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latin typeface="Times New Roman" pitchFamily="18" charset="0"/>
                <a:cs typeface="Times New Roman" pitchFamily="18" charset="0"/>
              </a:rPr>
              <a:t>Applications:</a:t>
            </a:r>
          </a:p>
          <a:p>
            <a:pPr>
              <a:buFont typeface="Wingdings" pitchFamily="2" charset="2"/>
              <a:buChar char="Ø"/>
            </a:pPr>
            <a:r>
              <a:rPr lang="en-US" dirty="0" smtClean="0">
                <a:latin typeface="Times New Roman" pitchFamily="18" charset="0"/>
                <a:cs typeface="Times New Roman" pitchFamily="18" charset="0"/>
              </a:rPr>
              <a:t>Due to high starting torque, the capacitor start or capacitor start capacitor run motors are used in the following applications:</a:t>
            </a:r>
          </a:p>
          <a:p>
            <a:pPr marL="514350" indent="-514350">
              <a:buFont typeface="+mj-lt"/>
              <a:buAutoNum type="arabicPeriod"/>
            </a:pPr>
            <a:r>
              <a:rPr lang="en-US" dirty="0" smtClean="0">
                <a:latin typeface="Times New Roman" pitchFamily="18" charset="0"/>
                <a:cs typeface="Times New Roman" pitchFamily="18" charset="0"/>
              </a:rPr>
              <a:t>Grinders</a:t>
            </a:r>
          </a:p>
          <a:p>
            <a:pPr marL="514350" indent="-514350">
              <a:buFont typeface="+mj-lt"/>
              <a:buAutoNum type="arabicPeriod"/>
            </a:pPr>
            <a:r>
              <a:rPr lang="en-US" dirty="0" smtClean="0">
                <a:latin typeface="Times New Roman" pitchFamily="18" charset="0"/>
                <a:cs typeface="Times New Roman" pitchFamily="18" charset="0"/>
              </a:rPr>
              <a:t>Compressors</a:t>
            </a:r>
          </a:p>
          <a:p>
            <a:pPr marL="514350" indent="-514350">
              <a:buFont typeface="+mj-lt"/>
              <a:buAutoNum type="arabicPeriod"/>
            </a:pPr>
            <a:r>
              <a:rPr lang="en-US" dirty="0" smtClean="0">
                <a:latin typeface="Times New Roman" pitchFamily="18" charset="0"/>
                <a:cs typeface="Times New Roman" pitchFamily="18" charset="0"/>
              </a:rPr>
              <a:t>Conveyers</a:t>
            </a:r>
          </a:p>
          <a:p>
            <a:pPr marL="514350" indent="-514350">
              <a:buFont typeface="+mj-lt"/>
              <a:buAutoNum type="arabicPeriod"/>
            </a:pPr>
            <a:r>
              <a:rPr lang="en-US" dirty="0" smtClean="0">
                <a:latin typeface="Times New Roman" pitchFamily="18" charset="0"/>
                <a:cs typeface="Times New Roman" pitchFamily="18" charset="0"/>
              </a:rPr>
              <a:t>Fans and air conditioners</a:t>
            </a:r>
          </a:p>
          <a:p>
            <a:pPr marL="514350" indent="-514350">
              <a:buFont typeface="+mj-lt"/>
              <a:buAutoNum type="arabicPeriod"/>
            </a:pPr>
            <a:r>
              <a:rPr lang="en-US" dirty="0" smtClean="0">
                <a:latin typeface="Times New Roman" pitchFamily="18" charset="0"/>
                <a:cs typeface="Times New Roman" pitchFamily="18" charset="0"/>
              </a:rPr>
              <a:t>Refrigerators</a:t>
            </a:r>
          </a:p>
          <a:p>
            <a:pPr marL="514350" indent="-514350">
              <a:buNone/>
            </a:pPr>
            <a:endParaRPr lang="en-US"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Shaded Pole Induction Motor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itchFamily="18" charset="0"/>
                <a:cs typeface="Times New Roman" pitchFamily="18" charset="0"/>
              </a:rPr>
              <a:t>Fig.(1), shows the construction of a shaded pole induction motor.</a:t>
            </a:r>
          </a:p>
          <a:p>
            <a:r>
              <a:rPr lang="en-US" dirty="0" smtClean="0">
                <a:latin typeface="Times New Roman" pitchFamily="18" charset="0"/>
                <a:cs typeface="Times New Roman" pitchFamily="18" charset="0"/>
              </a:rPr>
              <a:t>Every stator pole is divided into two parts by keeping a small slit in the pole face and the smaller portion is covered with a thick short circuited copper wire called shading band.</a:t>
            </a:r>
          </a:p>
          <a:p>
            <a:r>
              <a:rPr lang="en-US" dirty="0" smtClean="0">
                <a:latin typeface="Times New Roman" pitchFamily="18" charset="0"/>
                <a:cs typeface="Times New Roman" pitchFamily="18" charset="0"/>
              </a:rPr>
              <a:t>When stator winding carries current, the main pole produces a flux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This flux links with the shading band and this band cats as a shorted secondary winding, stator winding being its primary. Circulating currents induced </a:t>
            </a:r>
            <a:r>
              <a:rPr lang="en-US" dirty="0" err="1" smtClean="0">
                <a:latin typeface="Times New Roman" pitchFamily="18" charset="0"/>
                <a:cs typeface="Times New Roman" pitchFamily="18" charset="0"/>
              </a:rPr>
              <a:t>tn</a:t>
            </a:r>
            <a:r>
              <a:rPr lang="en-US" dirty="0" smtClean="0">
                <a:latin typeface="Times New Roman" pitchFamily="18" charset="0"/>
                <a:cs typeface="Times New Roman" pitchFamily="18" charset="0"/>
              </a:rPr>
              <a:t> the band produced </a:t>
            </a:r>
            <a:r>
              <a:rPr lang="en-US" dirty="0" err="1" smtClean="0">
                <a:latin typeface="Times New Roman" pitchFamily="18" charset="0"/>
                <a:cs typeface="Times New Roman" pitchFamily="18" charset="0"/>
              </a:rPr>
              <a:t>nother</a:t>
            </a:r>
            <a:r>
              <a:rPr lang="en-US" dirty="0" smtClean="0">
                <a:latin typeface="Times New Roman" pitchFamily="18" charset="0"/>
                <a:cs typeface="Times New Roman" pitchFamily="18" charset="0"/>
              </a:rPr>
              <a:t> flux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95400"/>
            <a:ext cx="8229600" cy="4830763"/>
          </a:xfrm>
        </p:spPr>
        <p:txBody>
          <a:bodyPr>
            <a:noAutofit/>
          </a:bodyPr>
          <a:lstStyle/>
          <a:p>
            <a:r>
              <a:rPr lang="en-US" sz="2300" dirty="0" smtClean="0">
                <a:latin typeface="Times New Roman" pitchFamily="18" charset="0"/>
                <a:cs typeface="Times New Roman" pitchFamily="18" charset="0"/>
              </a:rPr>
              <a:t>At instant t</a:t>
            </a:r>
            <a:r>
              <a:rPr lang="en-US" sz="2300" baseline="-25000" dirty="0" smtClean="0">
                <a:latin typeface="Times New Roman" pitchFamily="18" charset="0"/>
                <a:cs typeface="Times New Roman" pitchFamily="18" charset="0"/>
              </a:rPr>
              <a:t>1</a:t>
            </a:r>
            <a:r>
              <a:rPr lang="en-US" sz="2300" dirty="0" smtClean="0">
                <a:latin typeface="Times New Roman" pitchFamily="18" charset="0"/>
                <a:cs typeface="Times New Roman" pitchFamily="18" charset="0"/>
              </a:rPr>
              <a:t> current is increasing. The induced </a:t>
            </a:r>
            <a:r>
              <a:rPr lang="en-US" sz="2300" dirty="0" err="1" smtClean="0">
                <a:latin typeface="Times New Roman" pitchFamily="18" charset="0"/>
                <a:cs typeface="Times New Roman" pitchFamily="18" charset="0"/>
              </a:rPr>
              <a:t>emf</a:t>
            </a:r>
            <a:r>
              <a:rPr lang="en-US" sz="2300" dirty="0" smtClean="0">
                <a:latin typeface="Times New Roman" pitchFamily="18" charset="0"/>
                <a:cs typeface="Times New Roman" pitchFamily="18" charset="0"/>
              </a:rPr>
              <a:t> tries to oppose it. Thus flux </a:t>
            </a:r>
            <a:r>
              <a:rPr lang="en-US" sz="2300" dirty="0" err="1" smtClean="0">
                <a:latin typeface="Times New Roman" pitchFamily="18" charset="0"/>
                <a:cs typeface="Times New Roman" pitchFamily="18" charset="0"/>
              </a:rPr>
              <a:t>ø</a:t>
            </a:r>
            <a:r>
              <a:rPr lang="en-US" sz="2300" baseline="-25000" dirty="0" err="1" smtClean="0">
                <a:latin typeface="Times New Roman" pitchFamily="18" charset="0"/>
                <a:cs typeface="Times New Roman" pitchFamily="18" charset="0"/>
              </a:rPr>
              <a:t>s</a:t>
            </a:r>
            <a:r>
              <a:rPr lang="en-US" sz="2300" dirty="0" smtClean="0">
                <a:latin typeface="Times New Roman" pitchFamily="18" charset="0"/>
                <a:cs typeface="Times New Roman" pitchFamily="18" charset="0"/>
              </a:rPr>
              <a:t> opposes it and resultant flux is in </a:t>
            </a:r>
            <a:r>
              <a:rPr lang="en-US" sz="2300" dirty="0" err="1" smtClean="0">
                <a:latin typeface="Times New Roman" pitchFamily="18" charset="0"/>
                <a:cs typeface="Times New Roman" pitchFamily="18" charset="0"/>
              </a:rPr>
              <a:t>unshaded</a:t>
            </a:r>
            <a:r>
              <a:rPr lang="en-US" sz="2300" dirty="0" smtClean="0">
                <a:latin typeface="Times New Roman" pitchFamily="18" charset="0"/>
                <a:cs typeface="Times New Roman" pitchFamily="18" charset="0"/>
              </a:rPr>
              <a:t> part.</a:t>
            </a:r>
          </a:p>
          <a:p>
            <a:r>
              <a:rPr lang="en-US" sz="2300" dirty="0" smtClean="0">
                <a:latin typeface="Times New Roman" pitchFamily="18" charset="0"/>
                <a:cs typeface="Times New Roman" pitchFamily="18" charset="0"/>
              </a:rPr>
              <a:t>At instant t</a:t>
            </a:r>
            <a:r>
              <a:rPr lang="en-US" sz="2300" baseline="-25000" dirty="0" smtClean="0">
                <a:latin typeface="Times New Roman" pitchFamily="18" charset="0"/>
                <a:cs typeface="Times New Roman" pitchFamily="18" charset="0"/>
              </a:rPr>
              <a:t>2</a:t>
            </a:r>
            <a:r>
              <a:rPr lang="en-US" sz="2300" dirty="0" smtClean="0">
                <a:latin typeface="Times New Roman" pitchFamily="18" charset="0"/>
                <a:cs typeface="Times New Roman" pitchFamily="18" charset="0"/>
              </a:rPr>
              <a:t> current is almost constant. Induced </a:t>
            </a:r>
            <a:r>
              <a:rPr lang="en-US" sz="2300" dirty="0" err="1" smtClean="0">
                <a:latin typeface="Times New Roman" pitchFamily="18" charset="0"/>
                <a:cs typeface="Times New Roman" pitchFamily="18" charset="0"/>
              </a:rPr>
              <a:t>emf</a:t>
            </a:r>
            <a:r>
              <a:rPr lang="en-US" sz="2300" dirty="0" smtClean="0">
                <a:latin typeface="Times New Roman" pitchFamily="18" charset="0"/>
                <a:cs typeface="Times New Roman" pitchFamily="18" charset="0"/>
              </a:rPr>
              <a:t> and flux </a:t>
            </a:r>
            <a:r>
              <a:rPr lang="en-US" sz="2300" dirty="0" err="1" smtClean="0">
                <a:latin typeface="Times New Roman" pitchFamily="18" charset="0"/>
                <a:cs typeface="Times New Roman" pitchFamily="18" charset="0"/>
              </a:rPr>
              <a:t>ø</a:t>
            </a:r>
            <a:r>
              <a:rPr lang="en-US" sz="2300" baseline="-25000" dirty="0" err="1" smtClean="0">
                <a:latin typeface="Times New Roman" pitchFamily="18" charset="0"/>
                <a:cs typeface="Times New Roman" pitchFamily="18" charset="0"/>
              </a:rPr>
              <a:t>s</a:t>
            </a:r>
            <a:r>
              <a:rPr lang="en-US" sz="2300" dirty="0" smtClean="0">
                <a:latin typeface="Times New Roman" pitchFamily="18" charset="0"/>
                <a:cs typeface="Times New Roman" pitchFamily="18" charset="0"/>
              </a:rPr>
              <a:t> are negligible. Resultant flux is almost at the center of the pole. Thus it has shifted its position. </a:t>
            </a:r>
          </a:p>
          <a:p>
            <a:r>
              <a:rPr lang="en-US" sz="2300" dirty="0" smtClean="0">
                <a:latin typeface="Times New Roman" pitchFamily="18" charset="0"/>
                <a:cs typeface="Times New Roman" pitchFamily="18" charset="0"/>
              </a:rPr>
              <a:t>At instant t</a:t>
            </a:r>
            <a:r>
              <a:rPr lang="en-US" sz="2300" baseline="-25000" dirty="0" smtClean="0">
                <a:latin typeface="Times New Roman" pitchFamily="18" charset="0"/>
                <a:cs typeface="Times New Roman" pitchFamily="18" charset="0"/>
              </a:rPr>
              <a:t>3</a:t>
            </a:r>
            <a:r>
              <a:rPr lang="en-US" sz="2300" dirty="0" smtClean="0">
                <a:latin typeface="Times New Roman" pitchFamily="18" charset="0"/>
                <a:cs typeface="Times New Roman" pitchFamily="18" charset="0"/>
              </a:rPr>
              <a:t> current is decreasing. The induced current and flux </a:t>
            </a:r>
            <a:r>
              <a:rPr lang="en-US" sz="2300" dirty="0" err="1" smtClean="0">
                <a:latin typeface="Times New Roman" pitchFamily="18" charset="0"/>
                <a:cs typeface="Times New Roman" pitchFamily="18" charset="0"/>
              </a:rPr>
              <a:t>ø</a:t>
            </a:r>
            <a:r>
              <a:rPr lang="en-US" sz="2300" baseline="-25000" dirty="0" err="1" smtClean="0">
                <a:latin typeface="Times New Roman" pitchFamily="18" charset="0"/>
                <a:cs typeface="Times New Roman" pitchFamily="18" charset="0"/>
              </a:rPr>
              <a:t>s</a:t>
            </a:r>
            <a:r>
              <a:rPr lang="en-US" sz="2300" dirty="0" smtClean="0">
                <a:latin typeface="Times New Roman" pitchFamily="18" charset="0"/>
                <a:cs typeface="Times New Roman" pitchFamily="18" charset="0"/>
              </a:rPr>
              <a:t> try to oppose this decrease. Resultant flux lies in shaded part.</a:t>
            </a:r>
          </a:p>
          <a:p>
            <a:r>
              <a:rPr lang="en-US" sz="2300" dirty="0" smtClean="0">
                <a:latin typeface="Times New Roman" pitchFamily="18" charset="0"/>
                <a:cs typeface="Times New Roman" pitchFamily="18" charset="0"/>
              </a:rPr>
              <a:t>This action continues and the resultant field rotates from </a:t>
            </a:r>
            <a:r>
              <a:rPr lang="en-US" sz="2300" dirty="0" err="1" smtClean="0">
                <a:latin typeface="Times New Roman" pitchFamily="18" charset="0"/>
                <a:cs typeface="Times New Roman" pitchFamily="18" charset="0"/>
              </a:rPr>
              <a:t>unshaded</a:t>
            </a:r>
            <a:r>
              <a:rPr lang="en-US" sz="2300" dirty="0" smtClean="0">
                <a:latin typeface="Times New Roman" pitchFamily="18" charset="0"/>
                <a:cs typeface="Times New Roman" pitchFamily="18" charset="0"/>
              </a:rPr>
              <a:t> part to shaded part. Hence rotor also rotates in the same direction.</a:t>
            </a:r>
          </a:p>
          <a:p>
            <a:r>
              <a:rPr lang="en-US" sz="2300" dirty="0" smtClean="0">
                <a:latin typeface="Times New Roman" pitchFamily="18" charset="0"/>
                <a:cs typeface="Times New Roman" pitchFamily="18" charset="0"/>
              </a:rPr>
              <a:t>The direction of rotation cannot be reversed unless position of shaded ring is changed from one part of pole to another part.</a:t>
            </a:r>
            <a:endParaRPr lang="en-US" sz="23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Such motor develops low starting torque and it has a low power factor..</a:t>
            </a:r>
          </a:p>
          <a:p>
            <a:pPr>
              <a:buNone/>
            </a:pP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Applications:</a:t>
            </a:r>
          </a:p>
          <a:p>
            <a:pPr marL="514350" indent="-514350">
              <a:buFont typeface="+mj-lt"/>
              <a:buAutoNum type="arabicPeriod"/>
            </a:pPr>
            <a:r>
              <a:rPr lang="en-US" dirty="0" smtClean="0">
                <a:latin typeface="Times New Roman" pitchFamily="18" charset="0"/>
                <a:cs typeface="Times New Roman" pitchFamily="18" charset="0"/>
              </a:rPr>
              <a:t>Table fans</a:t>
            </a:r>
          </a:p>
          <a:p>
            <a:pPr marL="514350" indent="-514350">
              <a:buFont typeface="+mj-lt"/>
              <a:buAutoNum type="arabicPeriod"/>
            </a:pPr>
            <a:r>
              <a:rPr lang="en-US" dirty="0" smtClean="0">
                <a:latin typeface="Times New Roman" pitchFamily="18" charset="0"/>
                <a:cs typeface="Times New Roman" pitchFamily="18" charset="0"/>
              </a:rPr>
              <a:t>Blowers</a:t>
            </a:r>
          </a:p>
          <a:p>
            <a:pPr marL="514350" indent="-514350">
              <a:buFont typeface="+mj-lt"/>
              <a:buAutoNum type="arabicPeriod"/>
            </a:pPr>
            <a:r>
              <a:rPr lang="en-US" dirty="0" smtClean="0">
                <a:latin typeface="Times New Roman" pitchFamily="18" charset="0"/>
                <a:cs typeface="Times New Roman" pitchFamily="18" charset="0"/>
              </a:rPr>
              <a:t>Washing machines</a:t>
            </a:r>
          </a:p>
          <a:p>
            <a:pPr marL="514350" indent="-514350">
              <a:buFont typeface="+mj-lt"/>
              <a:buAutoNum type="arabicPeriod"/>
            </a:pPr>
            <a:r>
              <a:rPr lang="en-US" dirty="0" smtClean="0">
                <a:latin typeface="Times New Roman" pitchFamily="18" charset="0"/>
                <a:cs typeface="Times New Roman" pitchFamily="18" charset="0"/>
              </a:rPr>
              <a:t>refrigerators</a:t>
            </a:r>
            <a:endParaRPr lang="en-US"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haded-pole-induction-motor-fig.jpg"/>
          <p:cNvPicPr>
            <a:picLocks noGrp="1" noChangeAspect="1"/>
          </p:cNvPicPr>
          <p:nvPr>
            <p:ph idx="1"/>
          </p:nvPr>
        </p:nvPicPr>
        <p:blipFill>
          <a:blip r:embed="rId2" cstate="print"/>
          <a:stretch>
            <a:fillRect/>
          </a:stretch>
        </p:blipFill>
        <p:spPr>
          <a:xfrm>
            <a:off x="1371600" y="1828800"/>
            <a:ext cx="6248400" cy="4038600"/>
          </a:xfrm>
        </p:spPr>
      </p:pic>
      <p:sp>
        <p:nvSpPr>
          <p:cNvPr id="6" name="TextBox 5"/>
          <p:cNvSpPr txBox="1"/>
          <p:nvPr/>
        </p:nvSpPr>
        <p:spPr>
          <a:xfrm>
            <a:off x="1676400" y="5867400"/>
            <a:ext cx="5715000" cy="38100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Fig.(1): shaded pole induction motor</a:t>
            </a:r>
            <a:endParaRPr lang="en-US" b="1"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Universal Motor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Ø"/>
            </a:pPr>
            <a:r>
              <a:rPr lang="en-US" dirty="0" smtClean="0">
                <a:latin typeface="Times New Roman" pitchFamily="18" charset="0"/>
                <a:cs typeface="Times New Roman" pitchFamily="18" charset="0"/>
              </a:rPr>
              <a:t>The motors which can be operated satisfactorily on ac as well dc supply is universal motor.</a:t>
            </a:r>
          </a:p>
          <a:p>
            <a:r>
              <a:rPr lang="en-US" b="1" dirty="0" smtClean="0">
                <a:latin typeface="Times New Roman" pitchFamily="18" charset="0"/>
                <a:cs typeface="Times New Roman" pitchFamily="18" charset="0"/>
              </a:rPr>
              <a:t>Types of universal motors:</a:t>
            </a:r>
          </a:p>
          <a:p>
            <a:pPr marL="514350" indent="-514350">
              <a:buFont typeface="+mj-lt"/>
              <a:buAutoNum type="arabicPeriod"/>
            </a:pPr>
            <a:r>
              <a:rPr lang="en-US" dirty="0" smtClean="0">
                <a:latin typeface="Times New Roman" pitchFamily="18" charset="0"/>
                <a:cs typeface="Times New Roman" pitchFamily="18" charset="0"/>
              </a:rPr>
              <a:t>Uncompensated type universal motor</a:t>
            </a:r>
          </a:p>
          <a:p>
            <a:pPr marL="514350" indent="-514350">
              <a:buFont typeface="+mj-lt"/>
              <a:buAutoNum type="arabicPeriod"/>
            </a:pPr>
            <a:r>
              <a:rPr lang="en-US" dirty="0" smtClean="0">
                <a:latin typeface="Times New Roman" pitchFamily="18" charset="0"/>
                <a:cs typeface="Times New Roman" pitchFamily="18" charset="0"/>
              </a:rPr>
              <a:t>Compensated universal motor</a:t>
            </a:r>
          </a:p>
          <a:p>
            <a:pPr marL="514350" indent="-514350"/>
            <a:r>
              <a:rPr lang="en-US" b="1" dirty="0" smtClean="0">
                <a:latin typeface="Times New Roman" pitchFamily="18" charset="0"/>
                <a:cs typeface="Times New Roman" pitchFamily="18" charset="0"/>
              </a:rPr>
              <a:t>Windings:</a:t>
            </a:r>
          </a:p>
          <a:p>
            <a:pPr marL="514350" indent="-514350">
              <a:buFont typeface="Wingdings" pitchFamily="2" charset="2"/>
              <a:buChar char="Ø"/>
            </a:pPr>
            <a:r>
              <a:rPr lang="en-US" dirty="0" smtClean="0">
                <a:latin typeface="Times New Roman" pitchFamily="18" charset="0"/>
                <a:cs typeface="Times New Roman" pitchFamily="18" charset="0"/>
              </a:rPr>
              <a:t>There are three windings used namely armature, main field and compensating winding.</a:t>
            </a:r>
          </a:p>
          <a:p>
            <a:pPr marL="514350" indent="-514350">
              <a:buFont typeface="Wingdings" pitchFamily="2" charset="2"/>
              <a:buChar char="Ø"/>
            </a:pPr>
            <a:r>
              <a:rPr lang="en-US" dirty="0" smtClean="0">
                <a:latin typeface="Times New Roman" pitchFamily="18" charset="0"/>
                <a:cs typeface="Times New Roman" pitchFamily="18" charset="0"/>
              </a:rPr>
              <a:t>Out of which compensating winding is used only for the compensated universal motor.</a:t>
            </a:r>
          </a:p>
          <a:p>
            <a:pPr marL="514350" indent="-514350">
              <a:buFont typeface="Wingdings" pitchFamily="2" charset="2"/>
              <a:buChar char="Ø"/>
            </a:pPr>
            <a:r>
              <a:rPr lang="en-US" dirty="0" smtClean="0">
                <a:latin typeface="Times New Roman" pitchFamily="18" charset="0"/>
                <a:cs typeface="Times New Roman" pitchFamily="18" charset="0"/>
              </a:rPr>
              <a:t>All the windings are connected in series with each other since this is basically a series motor.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Disadvantages of induction motors:</a:t>
            </a:r>
          </a:p>
          <a:p>
            <a:pPr marL="514350" indent="-514350">
              <a:buFont typeface="+mj-lt"/>
              <a:buAutoNum type="arabicPeriod"/>
            </a:pPr>
            <a:r>
              <a:rPr lang="en-US" dirty="0" smtClean="0">
                <a:latin typeface="Times New Roman" pitchFamily="18" charset="0"/>
                <a:cs typeface="Times New Roman" pitchFamily="18" charset="0"/>
              </a:rPr>
              <a:t>The efficiency of induction motors varies with speed.</a:t>
            </a:r>
          </a:p>
          <a:p>
            <a:pPr marL="514350" indent="-514350">
              <a:buFont typeface="+mj-lt"/>
              <a:buAutoNum type="arabicPeriod"/>
            </a:pPr>
            <a:r>
              <a:rPr lang="en-US" dirty="0" smtClean="0">
                <a:latin typeface="Times New Roman" pitchFamily="18" charset="0"/>
                <a:cs typeface="Times New Roman" pitchFamily="18" charset="0"/>
              </a:rPr>
              <a:t>They have low starting torque.</a:t>
            </a:r>
          </a:p>
          <a:p>
            <a:pPr marL="514350" indent="-514350">
              <a:buFont typeface="+mj-lt"/>
              <a:buAutoNum type="arabicPeriod"/>
            </a:pPr>
            <a:r>
              <a:rPr lang="en-US" dirty="0" smtClean="0">
                <a:latin typeface="Times New Roman" pitchFamily="18" charset="0"/>
                <a:cs typeface="Times New Roman" pitchFamily="18" charset="0"/>
              </a:rPr>
              <a:t>They have a lagging and low power factor.</a:t>
            </a:r>
          </a:p>
          <a:p>
            <a:pPr marL="514350" indent="-514350">
              <a:buFont typeface="+mj-lt"/>
              <a:buAutoNum type="arabicPeriod"/>
            </a:pPr>
            <a:r>
              <a:rPr lang="en-US" dirty="0" smtClean="0">
                <a:latin typeface="Times New Roman" pitchFamily="18" charset="0"/>
                <a:cs typeface="Times New Roman" pitchFamily="18" charset="0"/>
              </a:rPr>
              <a:t>Speed control by electrical methods is not easy. </a:t>
            </a:r>
            <a:endParaRPr lang="en-US"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latin typeface="Times New Roman" pitchFamily="18" charset="0"/>
                <a:cs typeface="Times New Roman" pitchFamily="18" charset="0"/>
              </a:rPr>
              <a:t>1. Uncompensated universal motor:</a:t>
            </a:r>
          </a:p>
          <a:p>
            <a:r>
              <a:rPr lang="en-US" dirty="0" smtClean="0">
                <a:latin typeface="Times New Roman" pitchFamily="18" charset="0"/>
                <a:cs typeface="Times New Roman" pitchFamily="18" charset="0"/>
              </a:rPr>
              <a:t>The operating principle is same as that of dc series motor.</a:t>
            </a:r>
          </a:p>
          <a:p>
            <a:r>
              <a:rPr lang="en-US" dirty="0" smtClean="0">
                <a:latin typeface="Times New Roman" pitchFamily="18" charset="0"/>
                <a:cs typeface="Times New Roman" pitchFamily="18" charset="0"/>
              </a:rPr>
              <a:t>Field winding produces flux. It is stationary winding. Armature is a rotary winding.</a:t>
            </a:r>
          </a:p>
          <a:p>
            <a:r>
              <a:rPr lang="en-US" dirty="0" smtClean="0">
                <a:latin typeface="Times New Roman" pitchFamily="18" charset="0"/>
                <a:cs typeface="Times New Roman" pitchFamily="18" charset="0"/>
              </a:rPr>
              <a:t>These motors produces high starting torque but their speed decreases with increase in load. Their speed regulation is not very good.</a:t>
            </a:r>
          </a:p>
          <a:p>
            <a:r>
              <a:rPr lang="en-US" dirty="0" smtClean="0">
                <a:latin typeface="Times New Roman" pitchFamily="18" charset="0"/>
                <a:cs typeface="Times New Roman" pitchFamily="18" charset="0"/>
              </a:rPr>
              <a:t>These motors having low capacity. Normally it is designed for two pole structure.  </a:t>
            </a:r>
            <a:endParaRPr lang="en-US"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4" name="Picture 3" descr="universal motor.jpg"/>
          <p:cNvPicPr>
            <a:picLocks noChangeAspect="1"/>
          </p:cNvPicPr>
          <p:nvPr/>
        </p:nvPicPr>
        <p:blipFill>
          <a:blip r:embed="rId2" cstate="print"/>
          <a:stretch>
            <a:fillRect/>
          </a:stretch>
        </p:blipFill>
        <p:spPr>
          <a:xfrm>
            <a:off x="1752600" y="1981200"/>
            <a:ext cx="5943600" cy="3657600"/>
          </a:xfrm>
          <a:prstGeom prst="rect">
            <a:avLst/>
          </a:prstGeom>
        </p:spPr>
      </p:pic>
      <p:sp>
        <p:nvSpPr>
          <p:cNvPr id="5" name="TextBox 4"/>
          <p:cNvSpPr txBox="1"/>
          <p:nvPr/>
        </p:nvSpPr>
        <p:spPr>
          <a:xfrm>
            <a:off x="1676400" y="5867400"/>
            <a:ext cx="6019800" cy="38100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Fig.(1): Uncompensated Universal Motor</a:t>
            </a:r>
            <a:endParaRPr lang="en-US" b="1"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smtClean="0">
                <a:latin typeface="Times New Roman" pitchFamily="18" charset="0"/>
                <a:cs typeface="Times New Roman" pitchFamily="18" charset="0"/>
              </a:rPr>
              <a:t>2. Compensated universal motor:</a:t>
            </a:r>
          </a:p>
          <a:p>
            <a:r>
              <a:rPr lang="en-US" dirty="0" smtClean="0">
                <a:latin typeface="Times New Roman" pitchFamily="18" charset="0"/>
                <a:cs typeface="Times New Roman" pitchFamily="18" charset="0"/>
              </a:rPr>
              <a:t>In this motor, main winding and compensating winding are distributed over entire stator.</a:t>
            </a:r>
          </a:p>
          <a:p>
            <a:r>
              <a:rPr lang="en-US" dirty="0" smtClean="0">
                <a:latin typeface="Times New Roman" pitchFamily="18" charset="0"/>
                <a:cs typeface="Times New Roman" pitchFamily="18" charset="0"/>
              </a:rPr>
              <a:t>Fig.(2) shows the schematic diagram of compensated universal motor.</a:t>
            </a:r>
          </a:p>
          <a:p>
            <a:r>
              <a:rPr lang="en-US" dirty="0" smtClean="0">
                <a:latin typeface="Times New Roman" pitchFamily="18" charset="0"/>
                <a:cs typeface="Times New Roman" pitchFamily="18" charset="0"/>
              </a:rPr>
              <a:t>This type of motor is better for higher speeds.</a:t>
            </a:r>
          </a:p>
          <a:p>
            <a:r>
              <a:rPr lang="en-US" dirty="0" smtClean="0">
                <a:latin typeface="Times New Roman" pitchFamily="18" charset="0"/>
                <a:cs typeface="Times New Roman" pitchFamily="18" charset="0"/>
              </a:rPr>
              <a:t>These motors are more expensive due to complicated construction. Hence they are preferred for higher capacity loads.</a:t>
            </a:r>
            <a:endParaRPr lang="en-US"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mpensated universal.jpg"/>
          <p:cNvPicPr>
            <a:picLocks noGrp="1" noChangeAspect="1"/>
          </p:cNvPicPr>
          <p:nvPr>
            <p:ph idx="1"/>
          </p:nvPr>
        </p:nvPicPr>
        <p:blipFill>
          <a:blip r:embed="rId2" cstate="print"/>
          <a:stretch>
            <a:fillRect/>
          </a:stretch>
        </p:blipFill>
        <p:spPr>
          <a:xfrm>
            <a:off x="1600200" y="2286000"/>
            <a:ext cx="5791200" cy="2895600"/>
          </a:xfrm>
        </p:spPr>
      </p:pic>
      <p:sp>
        <p:nvSpPr>
          <p:cNvPr id="5" name="TextBox 4"/>
          <p:cNvSpPr txBox="1"/>
          <p:nvPr/>
        </p:nvSpPr>
        <p:spPr>
          <a:xfrm>
            <a:off x="1676400" y="5410200"/>
            <a:ext cx="5715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Fig.(2):compensated Universal Motor</a:t>
            </a:r>
            <a:endParaRPr lang="en-US" b="1"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latin typeface="Times New Roman" pitchFamily="18" charset="0"/>
                <a:cs typeface="Times New Roman" pitchFamily="18" charset="0"/>
              </a:rPr>
              <a:t>Applications:</a:t>
            </a:r>
          </a:p>
          <a:p>
            <a:pPr marL="514350" indent="-514350">
              <a:buFont typeface="+mj-lt"/>
              <a:buAutoNum type="arabicPeriod"/>
            </a:pPr>
            <a:r>
              <a:rPr lang="en-US" dirty="0" smtClean="0">
                <a:latin typeface="Times New Roman" pitchFamily="18" charset="0"/>
                <a:cs typeface="Times New Roman" pitchFamily="18" charset="0"/>
              </a:rPr>
              <a:t>Washing machine</a:t>
            </a:r>
          </a:p>
          <a:p>
            <a:pPr marL="514350" indent="-514350">
              <a:buFont typeface="+mj-lt"/>
              <a:buAutoNum type="arabicPeriod"/>
            </a:pPr>
            <a:r>
              <a:rPr lang="en-US" dirty="0" smtClean="0">
                <a:latin typeface="Times New Roman" pitchFamily="18" charset="0"/>
                <a:cs typeface="Times New Roman" pitchFamily="18" charset="0"/>
              </a:rPr>
              <a:t>Mixers and grinders</a:t>
            </a:r>
          </a:p>
          <a:p>
            <a:pPr marL="514350" indent="-514350">
              <a:buFont typeface="+mj-lt"/>
              <a:buAutoNum type="arabicPeriod"/>
            </a:pPr>
            <a:r>
              <a:rPr lang="en-US" dirty="0" smtClean="0">
                <a:latin typeface="Times New Roman" pitchFamily="18" charset="0"/>
                <a:cs typeface="Times New Roman" pitchFamily="18" charset="0"/>
              </a:rPr>
              <a:t>Food processors</a:t>
            </a:r>
          </a:p>
          <a:p>
            <a:pPr marL="514350" indent="-514350">
              <a:buFont typeface="+mj-lt"/>
              <a:buAutoNum type="arabicPeriod"/>
            </a:pPr>
            <a:r>
              <a:rPr lang="en-US" dirty="0" smtClean="0">
                <a:latin typeface="Times New Roman" pitchFamily="18" charset="0"/>
                <a:cs typeface="Times New Roman" pitchFamily="18" charset="0"/>
              </a:rPr>
              <a:t>Small drilling machines</a:t>
            </a:r>
          </a:p>
          <a:p>
            <a:pPr marL="514350" indent="-514350">
              <a:buFont typeface="+mj-lt"/>
              <a:buAutoNum type="arabicPeriod"/>
            </a:pPr>
            <a:r>
              <a:rPr lang="en-US" dirty="0" smtClean="0">
                <a:latin typeface="Times New Roman" pitchFamily="18" charset="0"/>
                <a:cs typeface="Times New Roman" pitchFamily="18" charset="0"/>
              </a:rPr>
              <a:t>Vaccum cleaners</a:t>
            </a:r>
          </a:p>
          <a:p>
            <a:pPr marL="514350" indent="-514350">
              <a:buFont typeface="+mj-lt"/>
              <a:buAutoNum type="arabicPeriod"/>
            </a:pPr>
            <a:r>
              <a:rPr lang="en-US" dirty="0" smtClean="0">
                <a:latin typeface="Times New Roman" pitchFamily="18" charset="0"/>
                <a:cs typeface="Times New Roman" pitchFamily="18" charset="0"/>
              </a:rPr>
              <a:t>Sewing machine</a:t>
            </a:r>
          </a:p>
          <a:p>
            <a:pPr marL="514350" indent="-514350">
              <a:buFont typeface="+mj-lt"/>
              <a:buAutoNum type="arabicPeriod"/>
            </a:pPr>
            <a:r>
              <a:rPr lang="en-US" dirty="0" smtClean="0">
                <a:latin typeface="Times New Roman" pitchFamily="18" charset="0"/>
                <a:cs typeface="Times New Roman" pitchFamily="18" charset="0"/>
              </a:rPr>
              <a:t>Hair driers</a:t>
            </a:r>
          </a:p>
          <a:p>
            <a:pPr marL="514350" indent="-514350">
              <a:buFont typeface="+mj-lt"/>
              <a:buAutoNum type="arabicPeriod"/>
            </a:pPr>
            <a:r>
              <a:rPr lang="en-US" dirty="0" smtClean="0">
                <a:latin typeface="Times New Roman" pitchFamily="18" charset="0"/>
                <a:cs typeface="Times New Roman" pitchFamily="18" charset="0"/>
              </a:rPr>
              <a:t>Electric shavers</a:t>
            </a:r>
            <a:endParaRPr lang="en-US"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Specifications and ratings of a universal motor:</a:t>
            </a:r>
          </a:p>
          <a:p>
            <a:pPr>
              <a:buNone/>
            </a:pPr>
            <a:endParaRPr lang="en-US" dirty="0"/>
          </a:p>
        </p:txBody>
      </p:sp>
      <p:graphicFrame>
        <p:nvGraphicFramePr>
          <p:cNvPr id="4" name="Table 3"/>
          <p:cNvGraphicFramePr>
            <a:graphicFrameLocks noGrp="1"/>
          </p:cNvGraphicFramePr>
          <p:nvPr/>
        </p:nvGraphicFramePr>
        <p:xfrm>
          <a:off x="990600" y="2819400"/>
          <a:ext cx="6858001" cy="3276598"/>
        </p:xfrm>
        <a:graphic>
          <a:graphicData uri="http://schemas.openxmlformats.org/drawingml/2006/table">
            <a:tbl>
              <a:tblPr firstRow="1" bandRow="1">
                <a:tableStyleId>{5940675A-B579-460E-94D1-54222C63F5DA}</a:tableStyleId>
              </a:tblPr>
              <a:tblGrid>
                <a:gridCol w="942976"/>
                <a:gridCol w="3629025"/>
                <a:gridCol w="2286000"/>
              </a:tblGrid>
              <a:tr h="840838">
                <a:tc>
                  <a:txBody>
                    <a:bodyPr/>
                    <a:lstStyle/>
                    <a:p>
                      <a:pPr algn="ctr"/>
                      <a:r>
                        <a:rPr lang="en-US" b="1" dirty="0" smtClean="0">
                          <a:latin typeface="Times New Roman" pitchFamily="18" charset="0"/>
                          <a:cs typeface="Times New Roman" pitchFamily="18" charset="0"/>
                        </a:rPr>
                        <a:t>Sr. No.</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Specifications/rating</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Value</a:t>
                      </a:r>
                      <a:endParaRPr lang="en-US" b="1" dirty="0">
                        <a:latin typeface="Times New Roman" pitchFamily="18" charset="0"/>
                        <a:cs typeface="Times New Roman" pitchFamily="18" charset="0"/>
                      </a:endParaRPr>
                    </a:p>
                  </a:txBody>
                  <a:tcPr/>
                </a:tc>
              </a:tr>
              <a:tr h="487152">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Type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Compensated</a:t>
                      </a:r>
                      <a:endParaRPr lang="en-US" dirty="0">
                        <a:latin typeface="Times New Roman" pitchFamily="18" charset="0"/>
                        <a:cs typeface="Times New Roman" pitchFamily="18" charset="0"/>
                      </a:endParaRPr>
                    </a:p>
                  </a:txBody>
                  <a:tcPr/>
                </a:tc>
              </a:tr>
              <a:tr h="487152">
                <a:tc>
                  <a:txBody>
                    <a:bodyPr/>
                    <a:lstStyle/>
                    <a:p>
                      <a:pPr algn="ctr"/>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Rated voltage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230 V</a:t>
                      </a:r>
                      <a:endParaRPr lang="en-US" dirty="0">
                        <a:latin typeface="Times New Roman" pitchFamily="18" charset="0"/>
                        <a:cs typeface="Times New Roman" pitchFamily="18" charset="0"/>
                      </a:endParaRPr>
                    </a:p>
                  </a:txBody>
                  <a:tcPr/>
                </a:tc>
              </a:tr>
              <a:tr h="487152">
                <a:tc>
                  <a:txBody>
                    <a:bodyPr/>
                    <a:lstStyle/>
                    <a:p>
                      <a:pPr algn="ctr"/>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Number of phases</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r>
              <a:tr h="487152">
                <a:tc>
                  <a:txBody>
                    <a:bodyPr/>
                    <a:lstStyle/>
                    <a:p>
                      <a:pPr algn="ctr"/>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Power</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0.5kW</a:t>
                      </a:r>
                      <a:endParaRPr lang="en-US" dirty="0">
                        <a:latin typeface="Times New Roman" pitchFamily="18" charset="0"/>
                        <a:cs typeface="Times New Roman" pitchFamily="18" charset="0"/>
                      </a:endParaRPr>
                    </a:p>
                  </a:txBody>
                  <a:tcPr/>
                </a:tc>
              </a:tr>
              <a:tr h="487152">
                <a:tc>
                  <a:txBody>
                    <a:bodyPr/>
                    <a:lstStyle/>
                    <a:p>
                      <a:pPr algn="ctr"/>
                      <a:r>
                        <a:rPr lang="en-US" dirty="0" smtClean="0">
                          <a:latin typeface="Times New Roman" pitchFamily="18" charset="0"/>
                          <a:cs typeface="Times New Roman" pitchFamily="18" charset="0"/>
                        </a:rPr>
                        <a:t>5.</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Speed</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5000 RPM</a:t>
                      </a:r>
                      <a:endParaRPr lang="en-US" dirty="0">
                        <a:latin typeface="Times New Roman" pitchFamily="18" charset="0"/>
                        <a:cs typeface="Times New Roman" pitchFamily="18" charset="0"/>
                      </a:endParaRPr>
                    </a:p>
                  </a:txBody>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Stepper Motor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Autofit/>
          </a:bodyPr>
          <a:lstStyle/>
          <a:p>
            <a:r>
              <a:rPr lang="en-US" sz="2300" dirty="0" smtClean="0">
                <a:latin typeface="Times New Roman" pitchFamily="18" charset="0"/>
                <a:cs typeface="Times New Roman" pitchFamily="18" charset="0"/>
              </a:rPr>
              <a:t>Converts series of electrical pulses (input) into discrete angular movements (definite angular steps) </a:t>
            </a:r>
            <a:r>
              <a:rPr lang="en-US" sz="2300" dirty="0" err="1" smtClean="0">
                <a:latin typeface="Times New Roman" pitchFamily="18" charset="0"/>
                <a:cs typeface="Times New Roman" pitchFamily="18" charset="0"/>
              </a:rPr>
              <a:t>i.e</a:t>
            </a:r>
            <a:r>
              <a:rPr lang="en-US" sz="2300" dirty="0" smtClean="0">
                <a:latin typeface="Times New Roman" pitchFamily="18" charset="0"/>
                <a:cs typeface="Times New Roman" pitchFamily="18" charset="0"/>
              </a:rPr>
              <a:t> one step for each pulse input.</a:t>
            </a:r>
          </a:p>
          <a:p>
            <a:r>
              <a:rPr lang="en-US" sz="2300" dirty="0" smtClean="0">
                <a:latin typeface="Times New Roman" pitchFamily="18" charset="0"/>
                <a:cs typeface="Times New Roman" pitchFamily="18" charset="0"/>
              </a:rPr>
              <a:t>Stator is constructed of laminated silicon steel.</a:t>
            </a:r>
          </a:p>
          <a:p>
            <a:r>
              <a:rPr lang="en-US" sz="2300" dirty="0" smtClean="0">
                <a:latin typeface="Times New Roman" pitchFamily="18" charset="0"/>
                <a:cs typeface="Times New Roman" pitchFamily="18" charset="0"/>
              </a:rPr>
              <a:t>As shown the stator has six salient poles or teeth on which coils are placed with opposite poles having series connected coils to which voltage pulses are given through the switching circuit as shown.</a:t>
            </a:r>
          </a:p>
          <a:p>
            <a:r>
              <a:rPr lang="en-US" sz="2300" dirty="0" smtClean="0">
                <a:latin typeface="Times New Roman" pitchFamily="18" charset="0"/>
                <a:cs typeface="Times New Roman" pitchFamily="18" charset="0"/>
              </a:rPr>
              <a:t>Rotor is also of laminated silicon steel with the no. of poles/teeth being four but has no coils.</a:t>
            </a:r>
          </a:p>
          <a:p>
            <a:r>
              <a:rPr lang="en-US" sz="2300" dirty="0" smtClean="0">
                <a:latin typeface="Times New Roman" pitchFamily="18" charset="0"/>
                <a:cs typeface="Times New Roman" pitchFamily="18" charset="0"/>
              </a:rPr>
              <a:t>The switching is done sequentially to obtain rotation.</a:t>
            </a:r>
          </a:p>
          <a:p>
            <a:r>
              <a:rPr lang="en-US" sz="2300" dirty="0" smtClean="0">
                <a:latin typeface="Times New Roman" pitchFamily="18" charset="0"/>
                <a:cs typeface="Times New Roman" pitchFamily="18" charset="0"/>
              </a:rPr>
              <a:t>When poles A &amp; A’ are excited by closing Switch Sw1 the rotor teeth nearest to these align to have minimum reluctance between the A-A’ stator poles. (poles A and A’ are opposite in nature).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latin typeface="Times New Roman" pitchFamily="18" charset="0"/>
                <a:cs typeface="Times New Roman" pitchFamily="18" charset="0"/>
              </a:rPr>
              <a:t>Next if poles B &amp; B’ are excited by opening Sw1 and closing Switch Sw2 then the rotor moves anticlockwise angularly by 30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to align with these poles.</a:t>
            </a:r>
          </a:p>
          <a:p>
            <a:r>
              <a:rPr lang="en-US" dirty="0" smtClean="0">
                <a:latin typeface="Times New Roman" pitchFamily="18" charset="0"/>
                <a:cs typeface="Times New Roman" pitchFamily="18" charset="0"/>
              </a:rPr>
              <a:t>Thus if we provide 12 such voltage pulses sequentially by proper opening and closing of switches we get one full rotation in 12 equal steps.</a:t>
            </a:r>
          </a:p>
          <a:p>
            <a:r>
              <a:rPr lang="en-US" dirty="0" smtClean="0">
                <a:latin typeface="Times New Roman" pitchFamily="18" charset="0"/>
                <a:cs typeface="Times New Roman" pitchFamily="18" charset="0"/>
              </a:rPr>
              <a:t>If the sequence of application of these pulses is A/A’ – C/C’ – B/B’ then we obtain clockwise rotation.</a:t>
            </a:r>
          </a:p>
          <a:p>
            <a:r>
              <a:rPr lang="en-US" dirty="0" smtClean="0">
                <a:latin typeface="Times New Roman" pitchFamily="18" charset="0"/>
                <a:cs typeface="Times New Roman" pitchFamily="18" charset="0"/>
              </a:rPr>
              <a:t>By changing the no of rotor teeth proportionally we can have smaller angular steps. </a:t>
            </a:r>
          </a:p>
          <a:p>
            <a:endParaRPr lang="en-US"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p:cNvPicPr>
            <a:picLocks noGrp="1" noChangeAspect="1" noChangeArrowheads="1"/>
          </p:cNvPicPr>
          <p:nvPr>
            <p:ph idx="1"/>
          </p:nvPr>
        </p:nvPicPr>
        <p:blipFill>
          <a:blip r:embed="rId2" cstate="print"/>
          <a:srcRect/>
          <a:stretch>
            <a:fillRect/>
          </a:stretch>
        </p:blipFill>
        <p:spPr bwMode="auto">
          <a:xfrm>
            <a:off x="457200" y="1981200"/>
            <a:ext cx="8458199" cy="3733799"/>
          </a:xfrm>
          <a:prstGeom prst="rect">
            <a:avLst/>
          </a:prstGeom>
          <a:noFill/>
          <a:ln w="9525">
            <a:noFill/>
            <a:miter lim="800000"/>
            <a:headEnd/>
            <a:tailEnd/>
          </a:ln>
        </p:spPr>
      </p:pic>
      <p:sp>
        <p:nvSpPr>
          <p:cNvPr id="7" name="TextBox 6"/>
          <p:cNvSpPr txBox="1"/>
          <p:nvPr/>
        </p:nvSpPr>
        <p:spPr>
          <a:xfrm>
            <a:off x="914400" y="5943600"/>
            <a:ext cx="7848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Fig.(1): Construction Of Stepper Motor</a:t>
            </a:r>
            <a:endParaRPr lang="en-US" b="1"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latin typeface="Times New Roman" pitchFamily="18" charset="0"/>
                <a:cs typeface="Times New Roman" pitchFamily="18" charset="0"/>
              </a:rPr>
              <a:t>Applications:</a:t>
            </a:r>
          </a:p>
          <a:p>
            <a:pPr marL="514350" indent="-514350">
              <a:buFont typeface="+mj-lt"/>
              <a:buAutoNum type="arabicPeriod"/>
            </a:pPr>
            <a:r>
              <a:rPr lang="en-US" dirty="0" smtClean="0">
                <a:latin typeface="Times New Roman" pitchFamily="18" charset="0"/>
                <a:cs typeface="Times New Roman" pitchFamily="18" charset="0"/>
              </a:rPr>
              <a:t>In robotics and CNC machines</a:t>
            </a:r>
          </a:p>
          <a:p>
            <a:pPr marL="514350" indent="-514350">
              <a:buFont typeface="+mj-lt"/>
              <a:buAutoNum type="arabicPeriod"/>
            </a:pPr>
            <a:r>
              <a:rPr lang="en-US" dirty="0" smtClean="0">
                <a:latin typeface="Times New Roman" pitchFamily="18" charset="0"/>
                <a:cs typeface="Times New Roman" pitchFamily="18" charset="0"/>
              </a:rPr>
              <a:t>In computers, printers, tape readers etc.</a:t>
            </a:r>
          </a:p>
          <a:p>
            <a:pPr marL="514350" indent="-514350">
              <a:buFont typeface="+mj-lt"/>
              <a:buAutoNum type="arabicPeriod"/>
            </a:pPr>
            <a:r>
              <a:rPr lang="en-US" dirty="0" smtClean="0">
                <a:latin typeface="Times New Roman" pitchFamily="18" charset="0"/>
                <a:cs typeface="Times New Roman" pitchFamily="18" charset="0"/>
              </a:rPr>
              <a:t>In the applications like radars, satellite communication systems.</a:t>
            </a:r>
          </a:p>
          <a:p>
            <a:pPr marL="514350" indent="-514350">
              <a:buFont typeface="+mj-lt"/>
              <a:buAutoNum type="arabicPeriod"/>
            </a:pPr>
            <a:r>
              <a:rPr lang="en-US" dirty="0" smtClean="0">
                <a:latin typeface="Times New Roman" pitchFamily="18" charset="0"/>
                <a:cs typeface="Times New Roman" pitchFamily="18" charset="0"/>
              </a:rPr>
              <a:t>In position control applications.</a:t>
            </a:r>
          </a:p>
          <a:p>
            <a:pPr marL="514350" indent="-514350">
              <a:buFont typeface="+mj-lt"/>
              <a:buAutoNum type="arabicPeriod"/>
            </a:pPr>
            <a:r>
              <a:rPr lang="en-US" dirty="0" smtClean="0">
                <a:latin typeface="Times New Roman" pitchFamily="18" charset="0"/>
                <a:cs typeface="Times New Roman" pitchFamily="18" charset="0"/>
              </a:rPr>
              <a:t>In the biomedical applications.</a:t>
            </a:r>
          </a:p>
          <a:p>
            <a:pPr marL="514350" indent="-514350">
              <a:buFont typeface="+mj-lt"/>
              <a:buAutoNum type="arabicPeriod"/>
            </a:pPr>
            <a:r>
              <a:rPr lang="en-US" dirty="0" smtClean="0">
                <a:latin typeface="Times New Roman" pitchFamily="18" charset="0"/>
                <a:cs typeface="Times New Roman" pitchFamily="18" charset="0"/>
              </a:rPr>
              <a:t>NC control of machine tools.</a:t>
            </a:r>
          </a:p>
          <a:p>
            <a:pPr marL="514350" indent="-514350">
              <a:buFont typeface="+mj-lt"/>
              <a:buAutoNum type="arabicPeriod"/>
            </a:pPr>
            <a:r>
              <a:rPr lang="en-US" dirty="0" smtClean="0">
                <a:latin typeface="Times New Roman" pitchFamily="18" charset="0"/>
                <a:cs typeface="Times New Roman" pitchFamily="18" charset="0"/>
              </a:rPr>
              <a:t>Process control systems</a:t>
            </a:r>
          </a:p>
          <a:p>
            <a:pPr marL="514350" indent="-514350">
              <a:buFont typeface="+mj-lt"/>
              <a:buAutoNum type="arabicPeriod"/>
            </a:pPr>
            <a:r>
              <a:rPr lang="en-US" dirty="0" smtClean="0">
                <a:latin typeface="Times New Roman" pitchFamily="18" charset="0"/>
                <a:cs typeface="Times New Roman" pitchFamily="18" charset="0"/>
              </a:rPr>
              <a:t>XY recorders and plotters</a:t>
            </a:r>
          </a:p>
          <a:p>
            <a:pPr marL="514350" indent="-514350">
              <a:buFont typeface="+mj-lt"/>
              <a:buAutoNum type="arabicPeriod"/>
            </a:pPr>
            <a:r>
              <a:rPr lang="en-US" dirty="0" smtClean="0">
                <a:latin typeface="Times New Roman" pitchFamily="18" charset="0"/>
                <a:cs typeface="Times New Roman" pitchFamily="18" charset="0"/>
              </a:rPr>
              <a:t>watches </a:t>
            </a:r>
            <a:endParaRPr lang="en-US"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latin typeface="Times New Roman" pitchFamily="18" charset="0"/>
                <a:cs typeface="Times New Roman" pitchFamily="18" charset="0"/>
              </a:rPr>
              <a:t>Applications of induction motors:</a:t>
            </a:r>
          </a:p>
          <a:p>
            <a:pPr marL="514350" indent="-514350">
              <a:buFont typeface="+mj-lt"/>
              <a:buAutoNum type="arabicPeriod"/>
            </a:pPr>
            <a:r>
              <a:rPr lang="en-US" dirty="0" smtClean="0">
                <a:latin typeface="Times New Roman" pitchFamily="18" charset="0"/>
                <a:cs typeface="Times New Roman" pitchFamily="18" charset="0"/>
              </a:rPr>
              <a:t>Fans</a:t>
            </a:r>
          </a:p>
          <a:p>
            <a:pPr marL="514350" indent="-514350">
              <a:buFont typeface="+mj-lt"/>
              <a:buAutoNum type="arabicPeriod"/>
            </a:pPr>
            <a:r>
              <a:rPr lang="en-US" dirty="0" smtClean="0">
                <a:latin typeface="Times New Roman" pitchFamily="18" charset="0"/>
                <a:cs typeface="Times New Roman" pitchFamily="18" charset="0"/>
              </a:rPr>
              <a:t>Pumps</a:t>
            </a:r>
          </a:p>
          <a:p>
            <a:pPr marL="514350" indent="-514350">
              <a:buFont typeface="+mj-lt"/>
              <a:buAutoNum type="arabicPeriod"/>
            </a:pPr>
            <a:r>
              <a:rPr lang="en-US" dirty="0" smtClean="0">
                <a:latin typeface="Times New Roman" pitchFamily="18" charset="0"/>
                <a:cs typeface="Times New Roman" pitchFamily="18" charset="0"/>
              </a:rPr>
              <a:t>Extruders</a:t>
            </a:r>
          </a:p>
          <a:p>
            <a:pPr marL="514350" indent="-514350">
              <a:buFont typeface="+mj-lt"/>
              <a:buAutoNum type="arabicPeriod"/>
            </a:pPr>
            <a:r>
              <a:rPr lang="en-US" dirty="0" smtClean="0">
                <a:latin typeface="Times New Roman" pitchFamily="18" charset="0"/>
                <a:cs typeface="Times New Roman" pitchFamily="18" charset="0"/>
              </a:rPr>
              <a:t>Conveyors</a:t>
            </a:r>
          </a:p>
          <a:p>
            <a:pPr marL="514350" indent="-514350">
              <a:buFont typeface="+mj-lt"/>
              <a:buAutoNum type="arabicPeriod"/>
            </a:pPr>
            <a:r>
              <a:rPr lang="en-US" dirty="0" smtClean="0">
                <a:latin typeface="Times New Roman" pitchFamily="18" charset="0"/>
                <a:cs typeface="Times New Roman" pitchFamily="18" charset="0"/>
              </a:rPr>
              <a:t>In food and chemical industries</a:t>
            </a:r>
          </a:p>
          <a:p>
            <a:pPr marL="514350" indent="-514350">
              <a:buFont typeface="+mj-lt"/>
              <a:buAutoNum type="arabicPeriod"/>
            </a:pPr>
            <a:r>
              <a:rPr lang="en-US" dirty="0" smtClean="0">
                <a:latin typeface="Times New Roman" pitchFamily="18" charset="0"/>
                <a:cs typeface="Times New Roman" pitchFamily="18" charset="0"/>
              </a:rPr>
              <a:t>Paper and sugar industries etc.</a:t>
            </a:r>
          </a:p>
          <a:p>
            <a:pPr marL="514350" indent="-514350">
              <a:buFont typeface="+mj-lt"/>
              <a:buAutoNum type="arabicPeriod"/>
            </a:pPr>
            <a:r>
              <a:rPr lang="en-US" dirty="0" smtClean="0">
                <a:latin typeface="Times New Roman" pitchFamily="18" charset="0"/>
                <a:cs typeface="Times New Roman" pitchFamily="18" charset="0"/>
              </a:rPr>
              <a:t>Chemical, textile, mines and traction etc.</a:t>
            </a:r>
            <a:endParaRPr lang="en-US"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latin typeface="Times New Roman" pitchFamily="18" charset="0"/>
                <a:cs typeface="Times New Roman" pitchFamily="18" charset="0"/>
              </a:rPr>
              <a:t>Specifications/ratings of a stepper motor:</a:t>
            </a:r>
          </a:p>
          <a:p>
            <a:pPr marL="514350" indent="-514350">
              <a:buAutoNum type="arabicPeriod"/>
            </a:pPr>
            <a:r>
              <a:rPr lang="en-US" dirty="0" smtClean="0">
                <a:latin typeface="Times New Roman" pitchFamily="18" charset="0"/>
                <a:cs typeface="Times New Roman" pitchFamily="18" charset="0"/>
              </a:rPr>
              <a:t>Type</a:t>
            </a:r>
          </a:p>
          <a:p>
            <a:pPr marL="514350" indent="-514350">
              <a:buAutoNum type="arabicPeriod"/>
            </a:pPr>
            <a:r>
              <a:rPr lang="en-US" dirty="0" smtClean="0">
                <a:latin typeface="Times New Roman" pitchFamily="18" charset="0"/>
                <a:cs typeface="Times New Roman" pitchFamily="18" charset="0"/>
              </a:rPr>
              <a:t>Number of phases</a:t>
            </a:r>
          </a:p>
          <a:p>
            <a:pPr marL="514350" indent="-514350">
              <a:buAutoNum type="arabicPeriod"/>
            </a:pPr>
            <a:r>
              <a:rPr lang="en-US" dirty="0" smtClean="0">
                <a:latin typeface="Times New Roman" pitchFamily="18" charset="0"/>
                <a:cs typeface="Times New Roman" pitchFamily="18" charset="0"/>
              </a:rPr>
              <a:t>Number of poles</a:t>
            </a:r>
          </a:p>
          <a:p>
            <a:pPr marL="514350" indent="-514350">
              <a:buAutoNum type="arabicPeriod"/>
            </a:pPr>
            <a:r>
              <a:rPr lang="en-US" dirty="0" smtClean="0">
                <a:latin typeface="Times New Roman" pitchFamily="18" charset="0"/>
                <a:cs typeface="Times New Roman" pitchFamily="18" charset="0"/>
              </a:rPr>
              <a:t>Maximum stepping rate</a:t>
            </a:r>
          </a:p>
          <a:p>
            <a:pPr marL="514350" indent="-514350">
              <a:buAutoNum type="arabicPeriod"/>
            </a:pPr>
            <a:r>
              <a:rPr lang="en-US" dirty="0" smtClean="0">
                <a:latin typeface="Times New Roman" pitchFamily="18" charset="0"/>
                <a:cs typeface="Times New Roman" pitchFamily="18" charset="0"/>
              </a:rPr>
              <a:t>Maximum speed</a:t>
            </a:r>
          </a:p>
          <a:p>
            <a:pPr marL="514350" indent="-514350">
              <a:buNone/>
            </a:pPr>
            <a:r>
              <a:rPr lang="en-US" dirty="0" smtClean="0">
                <a:latin typeface="Times New Roman" pitchFamily="18" charset="0"/>
                <a:cs typeface="Times New Roman" pitchFamily="18" charset="0"/>
              </a:rPr>
              <a:t>6. 	Step angle</a:t>
            </a:r>
          </a:p>
          <a:p>
            <a:pPr marL="514350" indent="-514350">
              <a:buNone/>
            </a:pPr>
            <a:r>
              <a:rPr lang="en-US" dirty="0" smtClean="0">
                <a:latin typeface="Times New Roman" pitchFamily="18" charset="0"/>
                <a:cs typeface="Times New Roman" pitchFamily="18" charset="0"/>
              </a:rPr>
              <a:t>7. 	Slewing rate</a:t>
            </a:r>
          </a:p>
          <a:p>
            <a:pPr marL="514350" indent="-514350">
              <a:buNone/>
            </a:pPr>
            <a:r>
              <a:rPr lang="en-US" dirty="0" smtClean="0">
                <a:latin typeface="Times New Roman" pitchFamily="18" charset="0"/>
                <a:cs typeface="Times New Roman" pitchFamily="18" charset="0"/>
              </a:rPr>
              <a:t>8. 	Voltage</a:t>
            </a:r>
          </a:p>
          <a:p>
            <a:pPr marL="514350" indent="-514350">
              <a:buNone/>
            </a:pPr>
            <a:r>
              <a:rPr lang="en-US" dirty="0" smtClean="0">
                <a:latin typeface="Times New Roman" pitchFamily="18" charset="0"/>
                <a:cs typeface="Times New Roman" pitchFamily="18" charset="0"/>
              </a:rPr>
              <a:t>9. 	Torque </a:t>
            </a:r>
          </a:p>
          <a:p>
            <a:pPr marL="514350" indent="-514350">
              <a:buAutoNum type="arabicPeriod"/>
            </a:pPr>
            <a:endParaRPr lang="en-US"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Servomotors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In automatic control system it becomes necessary to compare system parameters with some reference.</a:t>
            </a:r>
          </a:p>
          <a:p>
            <a:r>
              <a:rPr lang="en-US" dirty="0" smtClean="0">
                <a:latin typeface="Times New Roman" pitchFamily="18" charset="0"/>
                <a:cs typeface="Times New Roman" pitchFamily="18" charset="0"/>
              </a:rPr>
              <a:t>Whatever is the error it is amplified and used to drive motors known as servomotors.</a:t>
            </a:r>
          </a:p>
          <a:p>
            <a:r>
              <a:rPr lang="en-US" dirty="0" smtClean="0">
                <a:latin typeface="Times New Roman" pitchFamily="18" charset="0"/>
                <a:cs typeface="Times New Roman" pitchFamily="18" charset="0"/>
              </a:rPr>
              <a:t>Depending upon type od supply used, servomotors are classified into:</a:t>
            </a:r>
          </a:p>
          <a:p>
            <a:pPr marL="514350" indent="-514350">
              <a:buFont typeface="+mj-lt"/>
              <a:buAutoNum type="arabicPeriod"/>
            </a:pPr>
            <a:r>
              <a:rPr lang="en-US" dirty="0" smtClean="0">
                <a:latin typeface="Times New Roman" pitchFamily="18" charset="0"/>
                <a:cs typeface="Times New Roman" pitchFamily="18" charset="0"/>
              </a:rPr>
              <a:t>A.C. servomotor and</a:t>
            </a:r>
          </a:p>
          <a:p>
            <a:pPr marL="514350" indent="-514350">
              <a:buFont typeface="+mj-lt"/>
              <a:buAutoNum type="arabicPeriod"/>
            </a:pPr>
            <a:r>
              <a:rPr lang="en-US" dirty="0" smtClean="0">
                <a:latin typeface="Times New Roman" pitchFamily="18" charset="0"/>
                <a:cs typeface="Times New Roman" pitchFamily="18" charset="0"/>
              </a:rPr>
              <a:t>D.C. servomotor</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709244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en-US" b="1" dirty="0" smtClean="0">
                <a:latin typeface="Times New Roman" pitchFamily="18" charset="0"/>
                <a:cs typeface="Times New Roman" pitchFamily="18" charset="0"/>
              </a:rPr>
              <a:t>A.C. servomotors:</a:t>
            </a:r>
          </a:p>
          <a:p>
            <a:r>
              <a:rPr lang="en-US" dirty="0" smtClean="0">
                <a:latin typeface="Times New Roman" pitchFamily="18" charset="0"/>
                <a:cs typeface="Times New Roman" pitchFamily="18" charset="0"/>
              </a:rPr>
              <a:t>Construction of ac servomotor is as shown in fig.(1).</a:t>
            </a:r>
          </a:p>
          <a:p>
            <a:r>
              <a:rPr lang="en-US" dirty="0" smtClean="0">
                <a:latin typeface="Times New Roman" pitchFamily="18" charset="0"/>
                <a:cs typeface="Times New Roman" pitchFamily="18" charset="0"/>
              </a:rPr>
              <a:t>Basically it is an induction motor with two windings provided on the stator.</a:t>
            </a:r>
          </a:p>
          <a:p>
            <a:r>
              <a:rPr lang="en-US" dirty="0" smtClean="0">
                <a:latin typeface="Times New Roman" pitchFamily="18" charset="0"/>
                <a:cs typeface="Times New Roman" pitchFamily="18" charset="0"/>
              </a:rPr>
              <a:t>One of the winding is called reference or main winding which is connected to constant magnitude ac voltage.</a:t>
            </a:r>
          </a:p>
          <a:p>
            <a:r>
              <a:rPr lang="en-US" dirty="0" smtClean="0">
                <a:latin typeface="Times New Roman" pitchFamily="18" charset="0"/>
                <a:cs typeface="Times New Roman" pitchFamily="18" charset="0"/>
              </a:rPr>
              <a:t>The other winding is called control winding which is connected to voltage obtained form servo amplifier.</a:t>
            </a:r>
          </a:p>
          <a:p>
            <a:r>
              <a:rPr lang="en-US" dirty="0" smtClean="0">
                <a:latin typeface="Times New Roman" pitchFamily="18" charset="0"/>
                <a:cs typeface="Times New Roman" pitchFamily="18" charset="0"/>
              </a:rPr>
              <a:t>For maximum flux linking air gap kept is minimum.</a:t>
            </a:r>
          </a:p>
          <a:p>
            <a:r>
              <a:rPr lang="en-US" dirty="0" smtClean="0">
                <a:latin typeface="Times New Roman" pitchFamily="18" charset="0"/>
                <a:cs typeface="Times New Roman" pitchFamily="18" charset="0"/>
              </a:rPr>
              <a:t>The ac servomotors are used in the frequency range of 50 Hz to 400 Hz and from milliwatts power consumption to few hundred watts.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6520788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b="10908"/>
          <a:stretch/>
        </p:blipFill>
        <p:spPr>
          <a:xfrm>
            <a:off x="1447800" y="1905000"/>
            <a:ext cx="6477000" cy="3581400"/>
          </a:xfrm>
          <a:prstGeom prst="rect">
            <a:avLst/>
          </a:prstGeom>
        </p:spPr>
      </p:pic>
      <p:sp>
        <p:nvSpPr>
          <p:cNvPr id="7" name="TextBox 6"/>
          <p:cNvSpPr txBox="1"/>
          <p:nvPr/>
        </p:nvSpPr>
        <p:spPr>
          <a:xfrm>
            <a:off x="1600200" y="5488488"/>
            <a:ext cx="6019800" cy="381000"/>
          </a:xfrm>
          <a:prstGeom prst="rect">
            <a:avLst/>
          </a:prstGeom>
          <a:noFill/>
        </p:spPr>
        <p:txBody>
          <a:bodyPr wrap="square" rtlCol="0">
            <a:spAutoFit/>
          </a:bodyPr>
          <a:lstStyle/>
          <a:p>
            <a:pPr algn="ctr"/>
            <a:r>
              <a:rPr lang="en-US" b="1" dirty="0" err="1" smtClean="0">
                <a:latin typeface="Times New Roman" pitchFamily="18" charset="0"/>
                <a:cs typeface="Times New Roman" pitchFamily="18" charset="0"/>
              </a:rPr>
              <a:t>Fif</a:t>
            </a:r>
            <a:r>
              <a:rPr lang="en-US" b="1" dirty="0" smtClean="0">
                <a:latin typeface="Times New Roman" pitchFamily="18" charset="0"/>
                <a:cs typeface="Times New Roman" pitchFamily="18" charset="0"/>
              </a:rPr>
              <a:t>.(1): A.C. servomotor</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6386138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latin typeface="Times New Roman" pitchFamily="18" charset="0"/>
                <a:cs typeface="Times New Roman" pitchFamily="18" charset="0"/>
              </a:rPr>
              <a:t>Applications:</a:t>
            </a:r>
          </a:p>
          <a:p>
            <a:pPr marL="514350" indent="-514350">
              <a:buFont typeface="+mj-lt"/>
              <a:buAutoNum type="arabicPeriod"/>
            </a:pPr>
            <a:r>
              <a:rPr lang="en-US" dirty="0" smtClean="0">
                <a:latin typeface="Times New Roman" pitchFamily="18" charset="0"/>
                <a:cs typeface="Times New Roman" pitchFamily="18" charset="0"/>
              </a:rPr>
              <a:t>Process control </a:t>
            </a:r>
            <a:r>
              <a:rPr lang="en-US" dirty="0" err="1" smtClean="0">
                <a:latin typeface="Times New Roman" pitchFamily="18" charset="0"/>
                <a:cs typeface="Times New Roman" pitchFamily="18" charset="0"/>
              </a:rPr>
              <a:t>equipments</a:t>
            </a: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Machine tools</a:t>
            </a:r>
          </a:p>
          <a:p>
            <a:pPr marL="514350" indent="-514350">
              <a:buFont typeface="+mj-lt"/>
              <a:buAutoNum type="arabicPeriod"/>
            </a:pPr>
            <a:r>
              <a:rPr lang="en-US" dirty="0" smtClean="0">
                <a:latin typeface="Times New Roman" pitchFamily="18" charset="0"/>
                <a:cs typeface="Times New Roman" pitchFamily="18" charset="0"/>
              </a:rPr>
              <a:t>Instruments servos</a:t>
            </a:r>
          </a:p>
          <a:p>
            <a:pPr marL="514350" indent="-514350">
              <a:buFont typeface="+mj-lt"/>
              <a:buAutoNum type="arabicPeriod"/>
            </a:pPr>
            <a:r>
              <a:rPr lang="en-US" dirty="0" smtClean="0">
                <a:latin typeface="Times New Roman" pitchFamily="18" charset="0"/>
                <a:cs typeface="Times New Roman" pitchFamily="18" charset="0"/>
              </a:rPr>
              <a:t>Sewing machine</a:t>
            </a:r>
          </a:p>
          <a:p>
            <a:pPr marL="514350" indent="-514350">
              <a:buFont typeface="+mj-lt"/>
              <a:buAutoNum type="arabicPeriod"/>
            </a:pPr>
            <a:r>
              <a:rPr lang="en-US" dirty="0" smtClean="0">
                <a:latin typeface="Times New Roman" pitchFamily="18" charset="0"/>
                <a:cs typeface="Times New Roman" pitchFamily="18" charset="0"/>
              </a:rPr>
              <a:t>Robotics</a:t>
            </a:r>
          </a:p>
          <a:p>
            <a:pPr marL="514350" indent="-514350">
              <a:buFont typeface="+mj-lt"/>
              <a:buAutoNum type="arabicPeriod"/>
            </a:pPr>
            <a:r>
              <a:rPr lang="en-US" dirty="0" smtClean="0">
                <a:latin typeface="Times New Roman" pitchFamily="18" charset="0"/>
                <a:cs typeface="Times New Roman" pitchFamily="18" charset="0"/>
              </a:rPr>
              <a:t>Process controllers</a:t>
            </a:r>
          </a:p>
          <a:p>
            <a:pPr marL="514350" indent="-514350">
              <a:buFont typeface="+mj-lt"/>
              <a:buAutoNum type="arabicPeriod"/>
            </a:pPr>
            <a:r>
              <a:rPr lang="en-US" dirty="0" smtClean="0">
                <a:latin typeface="Times New Roman" pitchFamily="18" charset="0"/>
                <a:cs typeface="Times New Roman" pitchFamily="18" charset="0"/>
              </a:rPr>
              <a:t>AC position control applications</a:t>
            </a:r>
          </a:p>
          <a:p>
            <a:pPr marL="514350" indent="-514350">
              <a:buFont typeface="+mj-lt"/>
              <a:buAutoNum type="arabicPeriod"/>
            </a:pPr>
            <a:r>
              <a:rPr lang="en-US" dirty="0" smtClean="0">
                <a:latin typeface="Times New Roman" pitchFamily="18" charset="0"/>
                <a:cs typeface="Times New Roman" pitchFamily="18" charset="0"/>
              </a:rPr>
              <a:t>Portable drilling machines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1677234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latin typeface="Times New Roman" pitchFamily="18" charset="0"/>
                <a:cs typeface="Times New Roman" pitchFamily="18" charset="0"/>
              </a:rPr>
              <a:t>2. </a:t>
            </a:r>
            <a:r>
              <a:rPr lang="en-US" b="1" dirty="0" smtClean="0">
                <a:latin typeface="Times New Roman" pitchFamily="18" charset="0"/>
                <a:cs typeface="Times New Roman" pitchFamily="18" charset="0"/>
              </a:rPr>
              <a:t>D.C. Servomotors:</a:t>
            </a:r>
          </a:p>
          <a:p>
            <a:r>
              <a:rPr lang="en-US" dirty="0" smtClean="0">
                <a:latin typeface="Times New Roman" pitchFamily="18" charset="0"/>
                <a:cs typeface="Times New Roman" pitchFamily="18" charset="0"/>
              </a:rPr>
              <a:t>DC servomotor is an ordinary dc motor. But it is a separately excited dc motor. The dc servomotors are further classified into two types:</a:t>
            </a:r>
          </a:p>
          <a:p>
            <a:pPr marL="514350" indent="-514350">
              <a:buFont typeface="+mj-lt"/>
              <a:buAutoNum type="arabicPeriod"/>
            </a:pPr>
            <a:r>
              <a:rPr lang="en-US" dirty="0" smtClean="0">
                <a:latin typeface="Times New Roman" pitchFamily="18" charset="0"/>
                <a:cs typeface="Times New Roman" pitchFamily="18" charset="0"/>
              </a:rPr>
              <a:t>Armature controlled type and</a:t>
            </a:r>
          </a:p>
          <a:p>
            <a:pPr marL="514350" indent="-514350">
              <a:buFont typeface="+mj-lt"/>
              <a:buAutoNum type="arabicPeriod"/>
            </a:pPr>
            <a:r>
              <a:rPr lang="en-US" dirty="0" smtClean="0">
                <a:latin typeface="Times New Roman" pitchFamily="18" charset="0"/>
                <a:cs typeface="Times New Roman" pitchFamily="18" charset="0"/>
              </a:rPr>
              <a:t>Field controlled type.</a:t>
            </a:r>
          </a:p>
          <a:p>
            <a:r>
              <a:rPr lang="en-US" dirty="0" smtClean="0">
                <a:latin typeface="Times New Roman" pitchFamily="18" charset="0"/>
                <a:cs typeface="Times New Roman" pitchFamily="18" charset="0"/>
              </a:rPr>
              <a:t>In field controlled dc servomotors, the signal from the servo amplifier is applied to the field winding. The armature is connected to constant current source.</a:t>
            </a:r>
          </a:p>
          <a:p>
            <a:r>
              <a:rPr lang="en-US" dirty="0" smtClean="0">
                <a:latin typeface="Times New Roman" pitchFamily="18" charset="0"/>
                <a:cs typeface="Times New Roman" pitchFamily="18" charset="0"/>
              </a:rPr>
              <a:t>In armature controlled dc servomotor, the constant current source is applied to the field winding whereas the servo amplifier output is connected to the armature.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995170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79936" y="2133601"/>
            <a:ext cx="6984127" cy="2974026"/>
          </a:xfrm>
        </p:spPr>
      </p:pic>
      <p:sp>
        <p:nvSpPr>
          <p:cNvPr id="5" name="TextBox 4"/>
          <p:cNvSpPr txBox="1"/>
          <p:nvPr/>
        </p:nvSpPr>
        <p:spPr>
          <a:xfrm>
            <a:off x="1295400" y="5029200"/>
            <a:ext cx="65532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Fig.(2): D.C. servomotor</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707783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Applications:</a:t>
            </a:r>
          </a:p>
          <a:p>
            <a:pPr marL="514350" indent="-514350">
              <a:buFont typeface="+mj-lt"/>
              <a:buAutoNum type="arabicPeriod"/>
            </a:pPr>
            <a:r>
              <a:rPr lang="en-US" dirty="0" smtClean="0">
                <a:latin typeface="Times New Roman" pitchFamily="18" charset="0"/>
                <a:cs typeface="Times New Roman" pitchFamily="18" charset="0"/>
              </a:rPr>
              <a:t>Position control system</a:t>
            </a:r>
          </a:p>
          <a:p>
            <a:pPr marL="514350" indent="-514350">
              <a:buFont typeface="+mj-lt"/>
              <a:buAutoNum type="arabicPeriod"/>
            </a:pPr>
            <a:r>
              <a:rPr lang="en-US" dirty="0" smtClean="0">
                <a:latin typeface="Times New Roman" pitchFamily="18" charset="0"/>
                <a:cs typeface="Times New Roman" pitchFamily="18" charset="0"/>
              </a:rPr>
              <a:t>Process controller</a:t>
            </a:r>
          </a:p>
          <a:p>
            <a:pPr marL="514350" indent="-514350">
              <a:buFont typeface="+mj-lt"/>
              <a:buAutoNum type="arabicPeriod"/>
            </a:pPr>
            <a:r>
              <a:rPr lang="en-US" dirty="0" smtClean="0">
                <a:latin typeface="Times New Roman" pitchFamily="18" charset="0"/>
                <a:cs typeface="Times New Roman" pitchFamily="18" charset="0"/>
              </a:rPr>
              <a:t>Machine tools</a:t>
            </a:r>
          </a:p>
          <a:p>
            <a:pPr marL="514350" indent="-514350">
              <a:buFont typeface="+mj-lt"/>
              <a:buAutoNum type="arabicPeriod"/>
            </a:pPr>
            <a:r>
              <a:rPr lang="en-US" dirty="0" smtClean="0">
                <a:latin typeface="Times New Roman" pitchFamily="18" charset="0"/>
                <a:cs typeface="Times New Roman" pitchFamily="18" charset="0"/>
              </a:rPr>
              <a:t>Robotics</a:t>
            </a:r>
          </a:p>
          <a:p>
            <a:pPr marL="514350" indent="-514350">
              <a:buFont typeface="+mj-lt"/>
              <a:buAutoNum type="arabicPeriod"/>
            </a:pPr>
            <a:r>
              <a:rPr lang="en-US" dirty="0" smtClean="0">
                <a:latin typeface="Times New Roman" pitchFamily="18" charset="0"/>
                <a:cs typeface="Times New Roman" pitchFamily="18" charset="0"/>
              </a:rPr>
              <a:t>Aircraft control system</a:t>
            </a:r>
          </a:p>
          <a:p>
            <a:pPr marL="514350" indent="-514350">
              <a:buFont typeface="+mj-lt"/>
              <a:buAutoNum type="arabicPeriod"/>
            </a:pPr>
            <a:r>
              <a:rPr lang="en-US" dirty="0" smtClean="0">
                <a:latin typeface="Times New Roman" pitchFamily="18" charset="0"/>
                <a:cs typeface="Times New Roman" pitchFamily="18" charset="0"/>
              </a:rPr>
              <a:t>Servo stabilizers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825265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202873"/>
            <a:ext cx="5181600" cy="923330"/>
          </a:xfrm>
          <a:prstGeom prst="rect">
            <a:avLst/>
          </a:prstGeom>
          <a:noFill/>
        </p:spPr>
        <p:txBody>
          <a:bodyPr wrap="square" rtlCol="0">
            <a:spAutoFit/>
          </a:bodyPr>
          <a:lstStyle/>
          <a:p>
            <a:pPr algn="ctr"/>
            <a:r>
              <a:rPr lang="en-US" sz="5400" b="1" dirty="0" smtClean="0">
                <a:latin typeface="Times New Roman" pitchFamily="18" charset="0"/>
                <a:cs typeface="Times New Roman" pitchFamily="18" charset="0"/>
              </a:rPr>
              <a:t>ALTERNATOR</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5516209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Introduction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machines that generate </a:t>
            </a:r>
            <a:r>
              <a:rPr lang="en-US" dirty="0" err="1" smtClean="0">
                <a:latin typeface="Times New Roman" pitchFamily="18" charset="0"/>
                <a:cs typeface="Times New Roman" pitchFamily="18" charset="0"/>
              </a:rPr>
              <a:t>a.c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emf</a:t>
            </a:r>
            <a:r>
              <a:rPr lang="en-US" dirty="0" smtClean="0">
                <a:latin typeface="Times New Roman" pitchFamily="18" charset="0"/>
                <a:cs typeface="Times New Roman" pitchFamily="18" charset="0"/>
              </a:rPr>
              <a:t> are called synchronous generators or A. C. generators. It is also called as an alternator.</a:t>
            </a:r>
          </a:p>
          <a:p>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n alternator can be run as a motor called synchronous motors. Both these machines i.e. the alternator and synchronous motor work at a specific constant speed.</a:t>
            </a:r>
          </a:p>
          <a:p>
            <a:r>
              <a:rPr lang="en-US" dirty="0" smtClean="0">
                <a:latin typeface="Times New Roman" pitchFamily="18" charset="0"/>
                <a:cs typeface="Times New Roman" pitchFamily="18" charset="0"/>
              </a:rPr>
              <a:t>Hence, they are called synchronous machine.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83397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Rotating Magnetic Field (RMF)</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The induction motor operates on the principle of rotating magnetic field(RMF) which is produced by the stator winding of the induction motor in the air gap between the stator and the rotor.</a:t>
            </a:r>
          </a:p>
          <a:p>
            <a:r>
              <a:rPr lang="en-US" dirty="0" smtClean="0">
                <a:latin typeface="Times New Roman" pitchFamily="18" charset="0"/>
                <a:cs typeface="Times New Roman" pitchFamily="18" charset="0"/>
              </a:rPr>
              <a:t>The stator is a three phase stationary winding which can be either star connected or delta connected.</a:t>
            </a:r>
          </a:p>
          <a:p>
            <a:r>
              <a:rPr lang="en-US" dirty="0" smtClean="0">
                <a:latin typeface="Times New Roman" pitchFamily="18" charset="0"/>
                <a:cs typeface="Times New Roman" pitchFamily="18" charset="0"/>
              </a:rPr>
              <a:t>Whenever the ac supply is connected to stator winding, line current I</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I</a:t>
            </a:r>
            <a:r>
              <a:rPr lang="en-US" baseline="-25000"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and I</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start flowing and these line currents are 120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phase shifted with respect to each other. </a:t>
            </a:r>
            <a:endParaRPr lang="en-US" dirty="0">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Construction of an alternator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noAutofit/>
          </a:bodyPr>
          <a:lstStyle/>
          <a:p>
            <a:r>
              <a:rPr lang="en-US" sz="2600" dirty="0" smtClean="0">
                <a:latin typeface="Times New Roman" pitchFamily="18" charset="0"/>
                <a:cs typeface="Times New Roman" pitchFamily="18" charset="0"/>
              </a:rPr>
              <a:t>In alternator, field windings are placed on the rotor and the armature winding is placed in suitable shaped slots in the stator.</a:t>
            </a:r>
          </a:p>
          <a:p>
            <a:r>
              <a:rPr lang="en-US" sz="2600" dirty="0" smtClean="0">
                <a:latin typeface="Times New Roman" pitchFamily="18" charset="0"/>
                <a:cs typeface="Times New Roman" pitchFamily="18" charset="0"/>
              </a:rPr>
              <a:t>The field winding is connected to an external dc source called exciter, through a pair of </a:t>
            </a:r>
            <a:r>
              <a:rPr lang="en-US" sz="2600" dirty="0" err="1" smtClean="0">
                <a:latin typeface="Times New Roman" pitchFamily="18" charset="0"/>
                <a:cs typeface="Times New Roman" pitchFamily="18" charset="0"/>
              </a:rPr>
              <a:t>sliprings</a:t>
            </a:r>
            <a:r>
              <a:rPr lang="en-US" sz="2600" dirty="0" smtClean="0">
                <a:latin typeface="Times New Roman" pitchFamily="18" charset="0"/>
                <a:cs typeface="Times New Roman" pitchFamily="18" charset="0"/>
              </a:rPr>
              <a:t> as shown in fig.(1).</a:t>
            </a:r>
          </a:p>
          <a:p>
            <a:r>
              <a:rPr lang="en-US" sz="2600" dirty="0" smtClean="0">
                <a:latin typeface="Times New Roman" pitchFamily="18" charset="0"/>
                <a:cs typeface="Times New Roman" pitchFamily="18" charset="0"/>
              </a:rPr>
              <a:t>The armature winding is 3 phase winding and the induced voltage in this winding is supplied to the load. This is a 3 phase ac voltage.</a:t>
            </a:r>
          </a:p>
          <a:p>
            <a:r>
              <a:rPr lang="en-US" sz="2600" dirty="0" smtClean="0">
                <a:latin typeface="Times New Roman" pitchFamily="18" charset="0"/>
                <a:cs typeface="Times New Roman" pitchFamily="18" charset="0"/>
              </a:rPr>
              <a:t>When the excited rotor rotates, its magnetic field cuts the stationary stator conductor as a result of which a 3 phase ac voltage gets induced into the armature winding. </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3543266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xmlns="" val="0"/>
              </a:ext>
            </a:extLst>
          </a:blip>
          <a:srcRect l="31953" t="5614" r="11450" b="6226"/>
          <a:stretch/>
        </p:blipFill>
        <p:spPr>
          <a:xfrm rot="16200000">
            <a:off x="3047999" y="152397"/>
            <a:ext cx="2971803" cy="7239002"/>
          </a:xfrm>
          <a:prstGeom prst="rect">
            <a:avLst/>
          </a:prstGeom>
        </p:spPr>
      </p:pic>
      <p:sp>
        <p:nvSpPr>
          <p:cNvPr id="7" name="TextBox 6"/>
          <p:cNvSpPr txBox="1"/>
          <p:nvPr/>
        </p:nvSpPr>
        <p:spPr>
          <a:xfrm>
            <a:off x="914399" y="5257800"/>
            <a:ext cx="7162801" cy="38100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Fig.(1): Construction Of An Alternator</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xmlns="" val="42627192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00200" y="1524000"/>
            <a:ext cx="5486400" cy="3962400"/>
          </a:xfrm>
        </p:spPr>
      </p:pic>
      <p:sp>
        <p:nvSpPr>
          <p:cNvPr id="5" name="TextBox 4"/>
          <p:cNvSpPr txBox="1"/>
          <p:nvPr/>
        </p:nvSpPr>
        <p:spPr>
          <a:xfrm>
            <a:off x="2362200" y="5486400"/>
            <a:ext cx="42672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Fig.(2): Detail Construction Of An Alternator</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1979904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Principle Of Operation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t>The fig.(1) shows the construction of single turn alternator to generate </a:t>
            </a:r>
            <a:r>
              <a:rPr lang="en-US" dirty="0" err="1" smtClean="0"/>
              <a:t>sinewave</a:t>
            </a:r>
            <a:r>
              <a:rPr lang="en-US" dirty="0" smtClean="0"/>
              <a:t>.</a:t>
            </a:r>
          </a:p>
          <a:p>
            <a:r>
              <a:rPr lang="en-US" dirty="0" smtClean="0"/>
              <a:t>This alternator consists of a permanent magnet with two poles N and S and a single turn rectangular coil which is made up of two conductors p and Q.</a:t>
            </a:r>
          </a:p>
          <a:p>
            <a:r>
              <a:rPr lang="en-US" dirty="0" smtClean="0"/>
              <a:t>These conductors are connected to each other on one end whereas there other ends are connected to the slip rings mounted on shaft.</a:t>
            </a:r>
          </a:p>
          <a:p>
            <a:r>
              <a:rPr lang="en-US" dirty="0" smtClean="0"/>
              <a:t>The single turn coil can rotate around its own axis in clockwise or anticlockwise direction in the flux produced by the permanent magnet.</a:t>
            </a:r>
          </a:p>
          <a:p>
            <a:r>
              <a:rPr lang="en-US" dirty="0" smtClean="0"/>
              <a:t>Due to rotation, the conductors P and Q cut the magnetic lines of flux produced by permanent magnet. </a:t>
            </a:r>
            <a:endParaRPr lang="en-US" dirty="0"/>
          </a:p>
        </p:txBody>
      </p:sp>
    </p:spTree>
    <p:extLst>
      <p:ext uri="{BB962C8B-B14F-4D97-AF65-F5344CB8AC3E}">
        <p14:creationId xmlns:p14="http://schemas.microsoft.com/office/powerpoint/2010/main" xmlns="" val="18322217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According to faraday’s law of electromagnetic induction, an </a:t>
            </a:r>
            <a:r>
              <a:rPr lang="en-US" dirty="0" err="1" smtClean="0">
                <a:latin typeface="Times New Roman" pitchFamily="18" charset="0"/>
                <a:cs typeface="Times New Roman" pitchFamily="18" charset="0"/>
              </a:rPr>
              <a:t>emf</a:t>
            </a:r>
            <a:r>
              <a:rPr lang="en-US" dirty="0" smtClean="0">
                <a:latin typeface="Times New Roman" pitchFamily="18" charset="0"/>
                <a:cs typeface="Times New Roman" pitchFamily="18" charset="0"/>
              </a:rPr>
              <a:t> is induced into the rotating conductors.</a:t>
            </a:r>
          </a:p>
          <a:p>
            <a:r>
              <a:rPr lang="en-US" dirty="0" smtClean="0">
                <a:latin typeface="Times New Roman" pitchFamily="18" charset="0"/>
                <a:cs typeface="Times New Roman" pitchFamily="18" charset="0"/>
              </a:rPr>
              <a:t>Due to this induced </a:t>
            </a:r>
            <a:r>
              <a:rPr lang="en-US" dirty="0" err="1" smtClean="0">
                <a:latin typeface="Times New Roman" pitchFamily="18" charset="0"/>
                <a:cs typeface="Times New Roman" pitchFamily="18" charset="0"/>
              </a:rPr>
              <a:t>emf</a:t>
            </a:r>
            <a:r>
              <a:rPr lang="en-US" dirty="0" smtClean="0">
                <a:latin typeface="Times New Roman" pitchFamily="18" charset="0"/>
                <a:cs typeface="Times New Roman" pitchFamily="18" charset="0"/>
              </a:rPr>
              <a:t>, current flows through the external resistance R.</a:t>
            </a:r>
          </a:p>
          <a:p>
            <a:r>
              <a:rPr lang="en-US" dirty="0" smtClean="0">
                <a:latin typeface="Times New Roman" pitchFamily="18" charset="0"/>
                <a:cs typeface="Times New Roman" pitchFamily="18" charset="0"/>
              </a:rPr>
              <a:t>The induced </a:t>
            </a:r>
            <a:r>
              <a:rPr lang="en-US" dirty="0" err="1" smtClean="0">
                <a:latin typeface="Times New Roman" pitchFamily="18" charset="0"/>
                <a:cs typeface="Times New Roman" pitchFamily="18" charset="0"/>
              </a:rPr>
              <a:t>emf</a:t>
            </a:r>
            <a:r>
              <a:rPr lang="en-US" dirty="0" smtClean="0">
                <a:latin typeface="Times New Roman" pitchFamily="18" charset="0"/>
                <a:cs typeface="Times New Roman" pitchFamily="18" charset="0"/>
              </a:rPr>
              <a:t> in the single turn coil is given by,</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e = </a:t>
            </a:r>
            <a:r>
              <a:rPr lang="en-US" dirty="0" err="1" smtClean="0">
                <a:latin typeface="Times New Roman" pitchFamily="18" charset="0"/>
                <a:cs typeface="Times New Roman" pitchFamily="18" charset="0"/>
              </a:rPr>
              <a:t>B</a:t>
            </a:r>
            <a:r>
              <a:rPr lang="en-US" i="1" dirty="0" err="1" smtClean="0">
                <a:latin typeface="Times New Roman" pitchFamily="18" charset="0"/>
                <a:cs typeface="Times New Roman" pitchFamily="18" charset="0"/>
              </a:rPr>
              <a:t>l</a:t>
            </a:r>
            <a:r>
              <a:rPr lang="en-US" dirty="0" err="1" smtClean="0">
                <a:latin typeface="Times New Roman" pitchFamily="18" charset="0"/>
                <a:cs typeface="Times New Roman" pitchFamily="18" charset="0"/>
              </a:rPr>
              <a:t>v</a:t>
            </a:r>
            <a:r>
              <a:rPr lang="en-US" dirty="0" smtClean="0">
                <a:latin typeface="Times New Roman" pitchFamily="18" charset="0"/>
                <a:cs typeface="Times New Roman" pitchFamily="18" charset="0"/>
              </a:rPr>
              <a:t> sin</a:t>
            </a:r>
            <a:r>
              <a:rPr lang="el-GR" dirty="0" smtClean="0">
                <a:latin typeface="Times New Roman" pitchFamily="18" charset="0"/>
                <a:cs typeface="Times New Roman" pitchFamily="18" charset="0"/>
              </a:rPr>
              <a:t>θ</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Thus the single turn alternator produces a sinusoidal voltage.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41507018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19200" y="1905000"/>
            <a:ext cx="6781800" cy="3505199"/>
          </a:xfrm>
        </p:spPr>
      </p:pic>
    </p:spTree>
    <p:extLst>
      <p:ext uri="{BB962C8B-B14F-4D97-AF65-F5344CB8AC3E}">
        <p14:creationId xmlns:p14="http://schemas.microsoft.com/office/powerpoint/2010/main" xmlns="" val="2585826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Applications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latin typeface="Times New Roman" pitchFamily="18" charset="0"/>
                <a:cs typeface="Times New Roman" pitchFamily="18" charset="0"/>
              </a:rPr>
              <a:t>Hydroelectric power generation plant</a:t>
            </a:r>
          </a:p>
          <a:p>
            <a:pPr marL="514350" indent="-514350">
              <a:buFont typeface="+mj-lt"/>
              <a:buAutoNum type="arabicPeriod"/>
            </a:pPr>
            <a:r>
              <a:rPr lang="en-US" dirty="0" smtClean="0">
                <a:latin typeface="Times New Roman" pitchFamily="18" charset="0"/>
                <a:cs typeface="Times New Roman" pitchFamily="18" charset="0"/>
              </a:rPr>
              <a:t>Steam power stations</a:t>
            </a:r>
          </a:p>
          <a:p>
            <a:pPr marL="514350" indent="-514350">
              <a:buFont typeface="+mj-lt"/>
              <a:buAutoNum type="arabicPeriod"/>
            </a:pPr>
            <a:r>
              <a:rPr lang="en-US" dirty="0" smtClean="0">
                <a:latin typeface="Times New Roman" pitchFamily="18" charset="0"/>
                <a:cs typeface="Times New Roman" pitchFamily="18" charset="0"/>
              </a:rPr>
              <a:t>Wind mills</a:t>
            </a:r>
          </a:p>
          <a:p>
            <a:pPr marL="514350" indent="-514350">
              <a:buFont typeface="+mj-lt"/>
              <a:buAutoNum type="arabicPeriod"/>
            </a:pPr>
            <a:r>
              <a:rPr lang="en-US" dirty="0" smtClean="0">
                <a:latin typeface="Times New Roman" pitchFamily="18" charset="0"/>
                <a:cs typeface="Times New Roman" pitchFamily="18" charset="0"/>
              </a:rPr>
              <a:t>All the automobiles (two wheelers, cars, trucks, buses etc.)</a:t>
            </a:r>
          </a:p>
          <a:p>
            <a:pPr marL="514350" indent="-514350">
              <a:buFont typeface="+mj-lt"/>
              <a:buAutoNum type="arabicPeriod"/>
            </a:pPr>
            <a:r>
              <a:rPr lang="en-US" dirty="0" smtClean="0">
                <a:latin typeface="Times New Roman" pitchFamily="18" charset="0"/>
                <a:cs typeface="Times New Roman" pitchFamily="18" charset="0"/>
              </a:rPr>
              <a:t>Nuclear power stations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887000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Due to each line current a sinusoidal flux is produced in the air gap. These fluxes have the same frequency as that of line currents and they are also 120</a:t>
            </a:r>
            <a:r>
              <a:rPr lang="en-US" baseline="30000" dirty="0" smtClean="0"/>
              <a:t>0</a:t>
            </a:r>
            <a:r>
              <a:rPr lang="en-US" dirty="0" smtClean="0"/>
              <a:t> phase shifted with respect to each other. </a:t>
            </a:r>
          </a:p>
          <a:p>
            <a:r>
              <a:rPr lang="en-US" dirty="0" smtClean="0"/>
              <a:t>Let the flux produced by line current I</a:t>
            </a:r>
            <a:r>
              <a:rPr lang="en-US" baseline="-25000" dirty="0" smtClean="0"/>
              <a:t>R</a:t>
            </a:r>
            <a:r>
              <a:rPr lang="en-US" dirty="0" smtClean="0"/>
              <a:t> be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 that produced by I</a:t>
            </a:r>
            <a:r>
              <a:rPr lang="en-US" baseline="-25000"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be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Y</a:t>
            </a:r>
            <a:r>
              <a:rPr lang="en-US" dirty="0" smtClean="0">
                <a:latin typeface="Times New Roman" pitchFamily="18" charset="0"/>
                <a:cs typeface="Times New Roman" pitchFamily="18" charset="0"/>
              </a:rPr>
              <a:t> and that produced by I</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be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Mathematically </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R</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Y</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t-120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B</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ø</a:t>
            </a:r>
            <a:r>
              <a:rPr lang="en-US" baseline="-25000"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t-240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5047</Words>
  <Application>Microsoft Office PowerPoint</Application>
  <PresentationFormat>On-screen Show (4:3)</PresentationFormat>
  <Paragraphs>420</Paragraphs>
  <Slides>86</Slides>
  <Notes>1</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Slide 1</vt:lpstr>
      <vt:lpstr>Course outcome</vt:lpstr>
      <vt:lpstr>Slide 3</vt:lpstr>
      <vt:lpstr>Introduction</vt:lpstr>
      <vt:lpstr>Slide 5</vt:lpstr>
      <vt:lpstr>Slide 6</vt:lpstr>
      <vt:lpstr>Slide 7</vt:lpstr>
      <vt:lpstr>Rotating Magnetic Field (RMF)</vt:lpstr>
      <vt:lpstr>Slide 9</vt:lpstr>
      <vt:lpstr>Slide 10</vt:lpstr>
      <vt:lpstr>Slide 11</vt:lpstr>
      <vt:lpstr>Slide 12</vt:lpstr>
      <vt:lpstr>Construction of Induction Motor</vt:lpstr>
      <vt:lpstr>Slide 14</vt:lpstr>
      <vt:lpstr>Slide 15</vt:lpstr>
      <vt:lpstr>Slide 16</vt:lpstr>
      <vt:lpstr>Principle of Operation</vt:lpstr>
      <vt:lpstr>Synchronous Speed (Ns)</vt:lpstr>
      <vt:lpstr>Slip (s)</vt:lpstr>
      <vt:lpstr>Torque-speed characteristics</vt:lpstr>
      <vt:lpstr>Slide 21</vt:lpstr>
      <vt:lpstr>Slide 22</vt:lpstr>
      <vt:lpstr>Slide 23</vt:lpstr>
      <vt:lpstr>Speed control of Induction motor</vt:lpstr>
      <vt:lpstr>Slide 25</vt:lpstr>
      <vt:lpstr>Slide 26</vt:lpstr>
      <vt:lpstr>Slide 27</vt:lpstr>
      <vt:lpstr>Starter</vt:lpstr>
      <vt:lpstr>Slide 29</vt:lpstr>
      <vt:lpstr>Slide 30</vt:lpstr>
      <vt:lpstr>Slide 31</vt:lpstr>
      <vt:lpstr>Slide 32</vt:lpstr>
      <vt:lpstr>Slide 33</vt:lpstr>
      <vt:lpstr>Slide 34</vt:lpstr>
      <vt:lpstr>Slide 35</vt:lpstr>
      <vt:lpstr>Slide 36</vt:lpstr>
      <vt:lpstr>Slide 37</vt:lpstr>
      <vt:lpstr>Specifications of induction motor</vt:lpstr>
      <vt:lpstr>Slide 39</vt:lpstr>
      <vt:lpstr>Single Phase Induction Motor</vt:lpstr>
      <vt:lpstr>Slide 41</vt:lpstr>
      <vt:lpstr>Slide 42</vt:lpstr>
      <vt:lpstr>Slide 43</vt:lpstr>
      <vt:lpstr>Slide 44</vt:lpstr>
      <vt:lpstr>Resistive Split Phase Induction Motor</vt:lpstr>
      <vt:lpstr>Slide 46</vt:lpstr>
      <vt:lpstr>Slide 47</vt:lpstr>
      <vt:lpstr>Slide 48</vt:lpstr>
      <vt:lpstr>Capacitor Start Induction Motor</vt:lpstr>
      <vt:lpstr>Slide 50</vt:lpstr>
      <vt:lpstr>Slide 51</vt:lpstr>
      <vt:lpstr>Slide 52</vt:lpstr>
      <vt:lpstr>Slide 53</vt:lpstr>
      <vt:lpstr>Slide 54</vt:lpstr>
      <vt:lpstr>Shaded Pole Induction Motor</vt:lpstr>
      <vt:lpstr>Slide 56</vt:lpstr>
      <vt:lpstr>Slide 57</vt:lpstr>
      <vt:lpstr>Slide 58</vt:lpstr>
      <vt:lpstr>Universal Motor</vt:lpstr>
      <vt:lpstr>Slide 60</vt:lpstr>
      <vt:lpstr>Slide 61</vt:lpstr>
      <vt:lpstr>Slide 62</vt:lpstr>
      <vt:lpstr>Slide 63</vt:lpstr>
      <vt:lpstr>Slide 64</vt:lpstr>
      <vt:lpstr>Slide 65</vt:lpstr>
      <vt:lpstr>Stepper Motor</vt:lpstr>
      <vt:lpstr>Slide 67</vt:lpstr>
      <vt:lpstr>Slide 68</vt:lpstr>
      <vt:lpstr>Slide 69</vt:lpstr>
      <vt:lpstr>Slide 70</vt:lpstr>
      <vt:lpstr>Servomotors</vt:lpstr>
      <vt:lpstr>Slide 72</vt:lpstr>
      <vt:lpstr>Slide 73</vt:lpstr>
      <vt:lpstr>Slide 74</vt:lpstr>
      <vt:lpstr>Slide 75</vt:lpstr>
      <vt:lpstr>Slide 76</vt:lpstr>
      <vt:lpstr>Slide 77</vt:lpstr>
      <vt:lpstr>Slide 78</vt:lpstr>
      <vt:lpstr>Introduction</vt:lpstr>
      <vt:lpstr>Construction of an alternator</vt:lpstr>
      <vt:lpstr>Slide 81</vt:lpstr>
      <vt:lpstr>Slide 82</vt:lpstr>
      <vt:lpstr>Principle Of Operation</vt:lpstr>
      <vt:lpstr>Slide 84</vt:lpstr>
      <vt:lpstr>Slide 85</vt:lpstr>
      <vt:lpstr>Applications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PCP</dc:creator>
  <cp:lastModifiedBy>PCP</cp:lastModifiedBy>
  <cp:revision>39</cp:revision>
  <dcterms:created xsi:type="dcterms:W3CDTF">2006-08-16T00:00:00Z</dcterms:created>
  <dcterms:modified xsi:type="dcterms:W3CDTF">2017-03-03T11:26:04Z</dcterms:modified>
</cp:coreProperties>
</file>